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44"/>
  </p:notesMasterIdLst>
  <p:sldIdLst>
    <p:sldId id="256" r:id="rId2"/>
    <p:sldId id="298" r:id="rId3"/>
    <p:sldId id="265" r:id="rId4"/>
    <p:sldId id="274" r:id="rId5"/>
    <p:sldId id="257" r:id="rId6"/>
    <p:sldId id="267" r:id="rId7"/>
    <p:sldId id="258" r:id="rId8"/>
    <p:sldId id="259" r:id="rId9"/>
    <p:sldId id="260" r:id="rId10"/>
    <p:sldId id="275" r:id="rId11"/>
    <p:sldId id="261" r:id="rId12"/>
    <p:sldId id="268" r:id="rId13"/>
    <p:sldId id="263" r:id="rId14"/>
    <p:sldId id="276" r:id="rId15"/>
    <p:sldId id="262" r:id="rId16"/>
    <p:sldId id="269" r:id="rId17"/>
    <p:sldId id="266" r:id="rId18"/>
    <p:sldId id="277" r:id="rId19"/>
    <p:sldId id="270" r:id="rId20"/>
    <p:sldId id="273" r:id="rId21"/>
    <p:sldId id="271" r:id="rId22"/>
    <p:sldId id="272" r:id="rId23"/>
    <p:sldId id="278" r:id="rId24"/>
    <p:sldId id="280" r:id="rId25"/>
    <p:sldId id="279" r:id="rId26"/>
    <p:sldId id="281" r:id="rId27"/>
    <p:sldId id="282" r:id="rId28"/>
    <p:sldId id="285" r:id="rId29"/>
    <p:sldId id="283" r:id="rId30"/>
    <p:sldId id="284" r:id="rId31"/>
    <p:sldId id="286" r:id="rId32"/>
    <p:sldId id="287" r:id="rId33"/>
    <p:sldId id="289" r:id="rId34"/>
    <p:sldId id="288" r:id="rId35"/>
    <p:sldId id="290" r:id="rId36"/>
    <p:sldId id="291" r:id="rId37"/>
    <p:sldId id="292" r:id="rId38"/>
    <p:sldId id="293" r:id="rId39"/>
    <p:sldId id="294" r:id="rId40"/>
    <p:sldId id="296" r:id="rId41"/>
    <p:sldId id="295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82" d="100"/>
          <a:sy n="82" d="100"/>
        </p:scale>
        <p:origin x="-79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C9E86-443C-4331-9FBB-3F98588F77F3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B399A-BF55-4C80-9DA7-A94C52A31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44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Wikipedia.org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B399A-BF55-4C80-9DA7-A94C52A316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44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Made using ace pp by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B399A-BF55-4C80-9DA7-A94C52A316E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26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B399A-BF55-4C80-9DA7-A94C52A316E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5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93295A0-2DBB-41EF-BB11-E8B06E126ECF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30D876A-3300-4088-BDBC-B93121C5DE6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Catholic Central Quiz Bowl Camp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Religion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3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Religion v. Mythology V. Philosophy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Mythology is pretty much exclusively about stories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Philosophy is pretty much exclusively about theory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Religion is a combination of stories and theology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9162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to Be good at religion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 marL="0" indent="0"/>
            <a:r>
              <a:rPr lang="en-US" sz="1800" dirty="0" smtClean="0"/>
              <a:t>1. RESOURCES</a:t>
            </a:r>
          </a:p>
          <a:p>
            <a:pPr lvl="2">
              <a:buFont typeface="+mj-lt"/>
              <a:buAutoNum type="arabicPeriod"/>
            </a:pPr>
            <a:r>
              <a:rPr lang="en-US" sz="1800" dirty="0" smtClean="0"/>
              <a:t>Quizlet.com</a:t>
            </a:r>
          </a:p>
          <a:p>
            <a:pPr lvl="2">
              <a:buFont typeface="+mj-lt"/>
              <a:buAutoNum type="arabicPeriod"/>
            </a:pPr>
            <a:r>
              <a:rPr lang="en-US" sz="1800" dirty="0" smtClean="0"/>
              <a:t>Quizlet.com</a:t>
            </a:r>
          </a:p>
          <a:p>
            <a:pPr lvl="2">
              <a:buFont typeface="+mj-lt"/>
              <a:buAutoNum type="arabicPeriod"/>
            </a:pPr>
            <a:r>
              <a:rPr lang="en-US" sz="1800" dirty="0" smtClean="0"/>
              <a:t>Quizlet.com</a:t>
            </a:r>
          </a:p>
          <a:p>
            <a:pPr lvl="2">
              <a:buFont typeface="+mj-lt"/>
              <a:buAutoNum type="arabicPeriod"/>
            </a:pPr>
            <a:r>
              <a:rPr lang="en-US" sz="1800" dirty="0" smtClean="0"/>
              <a:t>Quinterest.com</a:t>
            </a:r>
          </a:p>
          <a:p>
            <a:pPr lvl="2">
              <a:buFont typeface="+mj-lt"/>
              <a:buAutoNum type="arabicPeriod"/>
            </a:pPr>
            <a:r>
              <a:rPr lang="en-US" sz="1800" dirty="0" smtClean="0"/>
              <a:t>Quizbowlpackets.com</a:t>
            </a:r>
          </a:p>
          <a:p>
            <a:pPr lvl="2">
              <a:buFont typeface="+mj-lt"/>
              <a:buAutoNum type="arabicPeriod"/>
            </a:pPr>
            <a:r>
              <a:rPr lang="en-US" sz="1800" dirty="0" smtClean="0"/>
              <a:t>Wikipedia.com </a:t>
            </a:r>
          </a:p>
          <a:p>
            <a:pPr lvl="2">
              <a:buFont typeface="+mj-lt"/>
              <a:buAutoNum type="arabicPeriod"/>
            </a:pPr>
            <a:r>
              <a:rPr lang="en-US" sz="1800" dirty="0" smtClean="0"/>
              <a:t>Grapesmoker.com</a:t>
            </a:r>
          </a:p>
          <a:p>
            <a:pPr lvl="2">
              <a:buFont typeface="+mj-lt"/>
              <a:buAutoNum type="arabicPeriod"/>
            </a:pPr>
            <a:r>
              <a:rPr lang="en-US" sz="1800" dirty="0" smtClean="0"/>
              <a:t>Protobowl.com</a:t>
            </a:r>
          </a:p>
          <a:p>
            <a:pPr lvl="2">
              <a:buFont typeface="+mj-lt"/>
              <a:buAutoNum type="arabicPeriod"/>
            </a:pPr>
            <a:endParaRPr lang="en-US" sz="1800" dirty="0" smtClean="0"/>
          </a:p>
          <a:p>
            <a:pPr marL="0" lvl="1" indent="0">
              <a:buNone/>
            </a:pPr>
            <a:r>
              <a:rPr lang="en-US" sz="1800" b="1" dirty="0" smtClean="0"/>
              <a:t>2. Learning the Bible (50% of religion)</a:t>
            </a:r>
          </a:p>
          <a:p>
            <a:pPr marL="571500" lvl="2" indent="-342900">
              <a:buAutoNum type="arabicPeriod"/>
            </a:pPr>
            <a:r>
              <a:rPr lang="en-US" sz="1800" dirty="0" smtClean="0"/>
              <a:t>Look up books and people on </a:t>
            </a:r>
            <a:r>
              <a:rPr lang="en-US" sz="1800" dirty="0" err="1" smtClean="0"/>
              <a:t>quinterest</a:t>
            </a:r>
            <a:endParaRPr lang="en-US" sz="1800" dirty="0" smtClean="0"/>
          </a:p>
          <a:p>
            <a:pPr marL="571500" lvl="2" indent="-342900">
              <a:buAutoNum type="arabicPeriod"/>
            </a:pPr>
            <a:r>
              <a:rPr lang="en-US" sz="1800" dirty="0" smtClean="0"/>
              <a:t>Read the Bible (Acts, Esther)</a:t>
            </a:r>
          </a:p>
          <a:p>
            <a:pPr marL="571500" lvl="2" indent="-342900">
              <a:buAutoNum type="arabicPeriod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12227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0400" y="1828891"/>
            <a:ext cx="1066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Judaism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>
            <a:off x="4267200" y="2013557"/>
            <a:ext cx="838200" cy="923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37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Judaism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Abraham born c. 2100 BC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14 million followers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Scriptures ~ Torah (first  5 books of Christian Bible)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Holidays</a:t>
            </a:r>
          </a:p>
          <a:p>
            <a:pPr lvl="2"/>
            <a:r>
              <a:rPr lang="en-US" sz="1800" u="sng" dirty="0" smtClean="0"/>
              <a:t>Hanukkah</a:t>
            </a:r>
          </a:p>
          <a:p>
            <a:pPr lvl="3"/>
            <a:r>
              <a:rPr lang="en-US" sz="1800" dirty="0" smtClean="0"/>
              <a:t>Celebrates the restoration of the Temple and the victory of Judas Maccabees over Antiochus IV (oil lasts eight days)</a:t>
            </a:r>
          </a:p>
          <a:p>
            <a:pPr lvl="3"/>
            <a:r>
              <a:rPr lang="en-US" sz="1800" dirty="0" smtClean="0"/>
              <a:t>Begins on 25 Kislev</a:t>
            </a:r>
            <a:endParaRPr lang="en-US" sz="1800" dirty="0"/>
          </a:p>
          <a:p>
            <a:pPr lvl="3"/>
            <a:r>
              <a:rPr lang="en-US" sz="1800" dirty="0" smtClean="0"/>
              <a:t>Songs sung ~ </a:t>
            </a:r>
            <a:r>
              <a:rPr lang="en-US" sz="1800" dirty="0" err="1" smtClean="0"/>
              <a:t>Hanerot</a:t>
            </a:r>
            <a:r>
              <a:rPr lang="en-US" sz="1800" dirty="0" smtClean="0"/>
              <a:t> </a:t>
            </a:r>
            <a:r>
              <a:rPr lang="en-US" sz="1800" dirty="0" err="1" smtClean="0"/>
              <a:t>Halalu</a:t>
            </a:r>
            <a:r>
              <a:rPr lang="en-US" sz="1800" dirty="0" smtClean="0"/>
              <a:t>, </a:t>
            </a:r>
            <a:r>
              <a:rPr lang="en-US" sz="1800" dirty="0" err="1" smtClean="0"/>
              <a:t>Ma’oz</a:t>
            </a:r>
            <a:r>
              <a:rPr lang="en-US" sz="1800" dirty="0" smtClean="0"/>
              <a:t> </a:t>
            </a:r>
            <a:r>
              <a:rPr lang="en-US" sz="1800" dirty="0" err="1" smtClean="0"/>
              <a:t>Tzur</a:t>
            </a:r>
            <a:r>
              <a:rPr lang="en-US" sz="1800" dirty="0" smtClean="0"/>
              <a:t> (Rock of Ages), </a:t>
            </a:r>
            <a:r>
              <a:rPr lang="en-US" sz="1800" dirty="0" err="1" smtClean="0"/>
              <a:t>Mi</a:t>
            </a:r>
            <a:r>
              <a:rPr lang="en-US" sz="1800" dirty="0" smtClean="0"/>
              <a:t> </a:t>
            </a:r>
            <a:r>
              <a:rPr lang="en-US" sz="1800" dirty="0" err="1" smtClean="0"/>
              <a:t>Y’maleil</a:t>
            </a:r>
            <a:endParaRPr lang="en-US" sz="1800" dirty="0" smtClean="0"/>
          </a:p>
          <a:p>
            <a:pPr lvl="3"/>
            <a:r>
              <a:rPr lang="en-US" sz="1800" dirty="0" smtClean="0"/>
              <a:t>Money given as presents ~ “</a:t>
            </a:r>
            <a:r>
              <a:rPr lang="en-US" sz="1800" dirty="0" err="1" smtClean="0"/>
              <a:t>Gelt</a:t>
            </a:r>
            <a:r>
              <a:rPr lang="en-US" sz="1800" dirty="0" smtClean="0"/>
              <a:t>”</a:t>
            </a:r>
          </a:p>
          <a:p>
            <a:pPr lvl="3"/>
            <a:r>
              <a:rPr lang="en-US" sz="1800" dirty="0" smtClean="0"/>
              <a:t>Spinning of the </a:t>
            </a:r>
            <a:r>
              <a:rPr lang="en-US" sz="1800" dirty="0" err="1" smtClean="0"/>
              <a:t>Dreidel</a:t>
            </a:r>
            <a:r>
              <a:rPr lang="en-US" sz="1800" dirty="0" smtClean="0"/>
              <a:t> (gambling game) ~ Has sides with nun, </a:t>
            </a:r>
            <a:r>
              <a:rPr lang="en-US" sz="1800" dirty="0" err="1" smtClean="0"/>
              <a:t>gimel</a:t>
            </a:r>
            <a:r>
              <a:rPr lang="en-US" sz="1800" dirty="0" smtClean="0"/>
              <a:t>, </a:t>
            </a:r>
            <a:r>
              <a:rPr lang="en-US" sz="1800" dirty="0" err="1" smtClean="0"/>
              <a:t>hei</a:t>
            </a:r>
            <a:r>
              <a:rPr lang="en-US" sz="1800" dirty="0" smtClean="0"/>
              <a:t>, shin</a:t>
            </a:r>
          </a:p>
          <a:p>
            <a:pPr lvl="3"/>
            <a:r>
              <a:rPr lang="en-US" sz="1800" dirty="0" smtClean="0"/>
              <a:t>Also, eat jelly doughnuts (</a:t>
            </a:r>
            <a:r>
              <a:rPr lang="en-US" sz="1800" dirty="0" err="1" smtClean="0"/>
              <a:t>sufganiyot</a:t>
            </a:r>
            <a:r>
              <a:rPr lang="en-US" sz="1800" dirty="0"/>
              <a:t>)</a:t>
            </a:r>
            <a:r>
              <a:rPr lang="en-US" sz="1800" dirty="0" smtClean="0"/>
              <a:t> and potato pancakes (latkes)</a:t>
            </a:r>
          </a:p>
          <a:p>
            <a:pPr lvl="3"/>
            <a:endParaRPr lang="en-US" sz="1800" dirty="0" smtClean="0"/>
          </a:p>
          <a:p>
            <a:pPr lvl="2"/>
            <a:endParaRPr lang="en-US" sz="1800" dirty="0" smtClean="0"/>
          </a:p>
          <a:p>
            <a:pPr lvl="2"/>
            <a:endParaRPr lang="en-US" sz="1800" dirty="0" smtClean="0"/>
          </a:p>
          <a:p>
            <a:pPr lvl="2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0370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" y="0"/>
            <a:ext cx="913331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Jewish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68117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u="sng" dirty="0"/>
              <a:t>Rosh </a:t>
            </a:r>
            <a:r>
              <a:rPr lang="en-US" sz="1800" u="sng" dirty="0" smtClean="0"/>
              <a:t>Hashanah</a:t>
            </a:r>
          </a:p>
          <a:p>
            <a:pPr lvl="2"/>
            <a:r>
              <a:rPr lang="en-US" sz="1800" dirty="0" smtClean="0"/>
              <a:t>Jewish New Year </a:t>
            </a:r>
          </a:p>
          <a:p>
            <a:pPr lvl="2"/>
            <a:r>
              <a:rPr lang="en-US" sz="1800" dirty="0" smtClean="0"/>
              <a:t>1 and 2 </a:t>
            </a:r>
            <a:r>
              <a:rPr lang="en-US" sz="1800" dirty="0" err="1" smtClean="0"/>
              <a:t>Tishrei</a:t>
            </a:r>
            <a:r>
              <a:rPr lang="en-US" sz="1800" dirty="0" smtClean="0"/>
              <a:t> (beginning of Ten Days of Awe)</a:t>
            </a:r>
          </a:p>
          <a:p>
            <a:pPr lvl="2"/>
            <a:r>
              <a:rPr lang="en-US" sz="1800" dirty="0" smtClean="0"/>
              <a:t>Followed by fast in remembrance of </a:t>
            </a:r>
            <a:r>
              <a:rPr lang="en-US" sz="1800" dirty="0" err="1" smtClean="0"/>
              <a:t>Gedaliah</a:t>
            </a:r>
            <a:endParaRPr lang="en-US" sz="1800" dirty="0" smtClean="0"/>
          </a:p>
          <a:p>
            <a:pPr lvl="2"/>
            <a:r>
              <a:rPr lang="en-US" sz="1800" dirty="0" err="1" smtClean="0"/>
              <a:t>Sefer</a:t>
            </a:r>
            <a:r>
              <a:rPr lang="en-US" sz="1800" dirty="0" smtClean="0"/>
              <a:t> </a:t>
            </a:r>
            <a:r>
              <a:rPr lang="en-US" sz="1800" dirty="0" err="1" smtClean="0"/>
              <a:t>HaChaim</a:t>
            </a:r>
            <a:r>
              <a:rPr lang="en-US" sz="1800" dirty="0" smtClean="0"/>
              <a:t> (Book of Life) is opened by God</a:t>
            </a:r>
          </a:p>
          <a:p>
            <a:pPr lvl="2"/>
            <a:r>
              <a:rPr lang="en-US" sz="1800" dirty="0" smtClean="0"/>
              <a:t>Crumbs thrown into water during </a:t>
            </a:r>
            <a:r>
              <a:rPr lang="en-US" sz="1800" dirty="0" err="1" smtClean="0"/>
              <a:t>tashlikh</a:t>
            </a:r>
            <a:r>
              <a:rPr lang="en-US" sz="1800" dirty="0" smtClean="0"/>
              <a:t> ceremony</a:t>
            </a:r>
          </a:p>
          <a:p>
            <a:pPr lvl="2"/>
            <a:r>
              <a:rPr lang="en-US" sz="1800" dirty="0" smtClean="0"/>
              <a:t>Eat apples dipped in honey</a:t>
            </a:r>
          </a:p>
          <a:p>
            <a:pPr lvl="2"/>
            <a:r>
              <a:rPr lang="en-US" sz="1800" dirty="0" smtClean="0"/>
              <a:t>Shofar is blown</a:t>
            </a:r>
            <a:endParaRPr lang="en-US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u="sng" dirty="0"/>
              <a:t>Yom </a:t>
            </a:r>
            <a:r>
              <a:rPr lang="en-US" sz="1800" u="sng" dirty="0" smtClean="0"/>
              <a:t>Kippur</a:t>
            </a:r>
          </a:p>
          <a:p>
            <a:pPr lvl="2"/>
            <a:r>
              <a:rPr lang="en-US" sz="1800" dirty="0" smtClean="0"/>
              <a:t>Jewish Day of Atonement</a:t>
            </a:r>
          </a:p>
          <a:p>
            <a:pPr lvl="2"/>
            <a:r>
              <a:rPr lang="en-US" sz="1800" dirty="0" smtClean="0"/>
              <a:t>10 </a:t>
            </a:r>
            <a:r>
              <a:rPr lang="en-US" sz="1800" dirty="0" err="1" smtClean="0"/>
              <a:t>Tishrei</a:t>
            </a:r>
            <a:endParaRPr lang="en-US" sz="1800" dirty="0" smtClean="0"/>
          </a:p>
          <a:p>
            <a:pPr lvl="2"/>
            <a:r>
              <a:rPr lang="en-US" sz="1800" dirty="0" smtClean="0"/>
              <a:t>25 hour fast</a:t>
            </a:r>
          </a:p>
          <a:p>
            <a:pPr lvl="2"/>
            <a:r>
              <a:rPr lang="en-US" sz="1800" dirty="0" err="1" smtClean="0"/>
              <a:t>Kapporot</a:t>
            </a:r>
            <a:r>
              <a:rPr lang="en-US" sz="1800" dirty="0" smtClean="0"/>
              <a:t> ritual ~ swinging a life chicken in the air</a:t>
            </a:r>
          </a:p>
          <a:p>
            <a:pPr lvl="2"/>
            <a:r>
              <a:rPr lang="en-US" sz="1800" dirty="0" smtClean="0"/>
              <a:t>Prayers ~ Al </a:t>
            </a:r>
            <a:r>
              <a:rPr lang="en-US" sz="1800" dirty="0" err="1" smtClean="0"/>
              <a:t>Cheit</a:t>
            </a:r>
            <a:r>
              <a:rPr lang="en-US" sz="1800" dirty="0" smtClean="0"/>
              <a:t>, </a:t>
            </a:r>
            <a:r>
              <a:rPr lang="en-US" sz="1800" dirty="0" err="1" smtClean="0"/>
              <a:t>Ashamnu</a:t>
            </a:r>
            <a:r>
              <a:rPr lang="en-US" sz="1800" dirty="0" smtClean="0"/>
              <a:t>, </a:t>
            </a:r>
            <a:r>
              <a:rPr lang="en-US" sz="1800" dirty="0" err="1" smtClean="0"/>
              <a:t>Ne’ilah</a:t>
            </a:r>
            <a:r>
              <a:rPr lang="en-US" sz="1800" dirty="0" smtClean="0"/>
              <a:t>, </a:t>
            </a:r>
            <a:r>
              <a:rPr lang="en-US" sz="1800" dirty="0" err="1" smtClean="0"/>
              <a:t>Kol</a:t>
            </a:r>
            <a:r>
              <a:rPr lang="en-US" sz="1800" dirty="0" smtClean="0"/>
              <a:t> </a:t>
            </a:r>
            <a:r>
              <a:rPr lang="en-US" sz="1800" dirty="0" err="1" smtClean="0"/>
              <a:t>Nidre</a:t>
            </a:r>
            <a:r>
              <a:rPr lang="en-US" sz="1800" dirty="0" smtClean="0"/>
              <a:t> (vows are annulled)</a:t>
            </a:r>
          </a:p>
          <a:p>
            <a:pPr lvl="2"/>
            <a:r>
              <a:rPr lang="en-US" sz="1800" dirty="0" smtClean="0"/>
              <a:t>The High Priest pronounces the </a:t>
            </a:r>
            <a:r>
              <a:rPr lang="en-US" sz="1800" dirty="0" err="1" smtClean="0"/>
              <a:t>Tetragrammaton</a:t>
            </a:r>
            <a:r>
              <a:rPr lang="en-US" sz="1800" dirty="0" smtClean="0"/>
              <a:t> </a:t>
            </a:r>
          </a:p>
          <a:p>
            <a:pPr lvl="2"/>
            <a:r>
              <a:rPr lang="en-US" sz="1800" dirty="0" smtClean="0"/>
              <a:t>Book of Jonah is read</a:t>
            </a:r>
          </a:p>
          <a:p>
            <a:pPr lvl="2"/>
            <a:r>
              <a:rPr lang="en-US" sz="1800" dirty="0" smtClean="0"/>
              <a:t>Priest enters the Holy of Holies</a:t>
            </a:r>
          </a:p>
          <a:p>
            <a:pPr lvl="2"/>
            <a:r>
              <a:rPr lang="en-US" sz="1800" dirty="0" smtClean="0"/>
              <a:t>Men wear a </a:t>
            </a:r>
            <a:r>
              <a:rPr lang="en-US" sz="1800" dirty="0" err="1" smtClean="0"/>
              <a:t>kittel</a:t>
            </a:r>
            <a:endParaRPr lang="en-US" sz="1800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97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More Jewish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u="sng" dirty="0" smtClean="0"/>
              <a:t>Purim</a:t>
            </a:r>
          </a:p>
          <a:p>
            <a:pPr lvl="2"/>
            <a:r>
              <a:rPr lang="en-US" sz="1800" dirty="0" smtClean="0"/>
              <a:t>14 Adar</a:t>
            </a:r>
          </a:p>
          <a:p>
            <a:pPr lvl="2"/>
            <a:r>
              <a:rPr lang="en-US" sz="1800" dirty="0" smtClean="0"/>
              <a:t>Celebrates events of the Book of Esther where the heroes Esther and Mordecai foil the plots of the prime minister Haman</a:t>
            </a:r>
          </a:p>
          <a:p>
            <a:pPr lvl="2"/>
            <a:r>
              <a:rPr lang="en-US" sz="1800" dirty="0" smtClean="0"/>
              <a:t>They read the Book and when Haman’s name is read children scream and a </a:t>
            </a:r>
            <a:r>
              <a:rPr lang="en-US" sz="1800" dirty="0" err="1" smtClean="0"/>
              <a:t>gragger</a:t>
            </a:r>
            <a:r>
              <a:rPr lang="en-US" sz="1800" dirty="0" smtClean="0"/>
              <a:t> is shaken </a:t>
            </a:r>
          </a:p>
          <a:p>
            <a:pPr lvl="2"/>
            <a:r>
              <a:rPr lang="en-US" sz="1800" dirty="0" smtClean="0"/>
              <a:t>On leap years there is a “little” form </a:t>
            </a:r>
          </a:p>
          <a:p>
            <a:pPr lvl="2"/>
            <a:r>
              <a:rPr lang="en-US" sz="1800" dirty="0" smtClean="0"/>
              <a:t>In cities that were walled the “</a:t>
            </a:r>
            <a:r>
              <a:rPr lang="en-US" sz="1800" dirty="0" err="1" smtClean="0"/>
              <a:t>Shushan</a:t>
            </a:r>
            <a:r>
              <a:rPr lang="en-US" sz="1800" dirty="0" smtClean="0"/>
              <a:t>” form occurs</a:t>
            </a:r>
          </a:p>
          <a:p>
            <a:pPr lvl="2"/>
            <a:r>
              <a:rPr lang="en-US" sz="1800" dirty="0" smtClean="0"/>
              <a:t>Gifts are given ~ </a:t>
            </a:r>
            <a:r>
              <a:rPr lang="en-US" sz="1800" dirty="0"/>
              <a:t>"</a:t>
            </a:r>
            <a:r>
              <a:rPr lang="en-US" sz="1800" dirty="0" err="1"/>
              <a:t>mishloach</a:t>
            </a:r>
            <a:r>
              <a:rPr lang="en-US" sz="1800" dirty="0"/>
              <a:t> </a:t>
            </a:r>
            <a:r>
              <a:rPr lang="en-US" sz="1800" dirty="0" err="1" smtClean="0"/>
              <a:t>manot</a:t>
            </a:r>
            <a:r>
              <a:rPr lang="en-US" sz="1800" dirty="0" smtClean="0"/>
              <a:t>“</a:t>
            </a:r>
          </a:p>
          <a:p>
            <a:pPr lvl="2"/>
            <a:r>
              <a:rPr lang="en-US" sz="1800" dirty="0" smtClean="0"/>
              <a:t>People get very intoxicated so that they can’t differentiate between “Blessed is Mordecai” and “Cursed is Haman”</a:t>
            </a:r>
          </a:p>
          <a:p>
            <a:pPr lvl="2"/>
            <a:r>
              <a:rPr lang="en-US" sz="1800" dirty="0" smtClean="0"/>
              <a:t>People give alms ~ </a:t>
            </a:r>
            <a:r>
              <a:rPr lang="en-US" sz="1800" dirty="0" err="1" smtClean="0"/>
              <a:t>Machatzit</a:t>
            </a:r>
            <a:r>
              <a:rPr lang="en-US" sz="1800" dirty="0" smtClean="0"/>
              <a:t> </a:t>
            </a:r>
            <a:r>
              <a:rPr lang="en-US" sz="1800" dirty="0" err="1" smtClean="0"/>
              <a:t>Hashekel</a:t>
            </a:r>
            <a:r>
              <a:rPr lang="en-US" sz="1800" dirty="0" smtClean="0"/>
              <a:t> (three-halves of a shekel)</a:t>
            </a:r>
          </a:p>
          <a:p>
            <a:pPr lvl="2"/>
            <a:r>
              <a:rPr lang="en-US" sz="1800" dirty="0" smtClean="0"/>
              <a:t>Plays called spiels</a:t>
            </a:r>
          </a:p>
          <a:p>
            <a:pPr lvl="2"/>
            <a:r>
              <a:rPr lang="en-US" sz="1800" dirty="0" smtClean="0"/>
              <a:t>Eat </a:t>
            </a:r>
            <a:r>
              <a:rPr lang="en-US" sz="1800" dirty="0" err="1" smtClean="0"/>
              <a:t>Fazuelos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55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Almost Done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u="sng" dirty="0" smtClean="0"/>
              <a:t>Passover</a:t>
            </a:r>
          </a:p>
          <a:p>
            <a:pPr marL="573786" lvl="3" indent="-285750"/>
            <a:r>
              <a:rPr lang="en-US" sz="1800" dirty="0" smtClean="0"/>
              <a:t>Celebrates the Exodus </a:t>
            </a:r>
          </a:p>
          <a:p>
            <a:pPr marL="573786" lvl="3" indent="-285750"/>
            <a:r>
              <a:rPr lang="en-US" sz="1800" dirty="0" smtClean="0"/>
              <a:t>15 Nisan</a:t>
            </a:r>
          </a:p>
          <a:p>
            <a:pPr marL="573786" lvl="3" indent="-285750"/>
            <a:r>
              <a:rPr lang="en-US" sz="1800" dirty="0" smtClean="0"/>
              <a:t>Remove </a:t>
            </a:r>
            <a:r>
              <a:rPr lang="en-US" sz="1800" dirty="0" err="1" smtClean="0"/>
              <a:t>chametz</a:t>
            </a:r>
            <a:r>
              <a:rPr lang="en-US" sz="1800" dirty="0" smtClean="0"/>
              <a:t> and eat </a:t>
            </a:r>
            <a:r>
              <a:rPr lang="en-US" sz="1800" dirty="0" err="1" smtClean="0"/>
              <a:t>matzah</a:t>
            </a:r>
            <a:endParaRPr lang="en-US" sz="1800" dirty="0" smtClean="0"/>
          </a:p>
          <a:p>
            <a:pPr marL="573786" lvl="3" indent="-285750"/>
            <a:r>
              <a:rPr lang="en-US" sz="1800" dirty="0" smtClean="0"/>
              <a:t>Seder meal</a:t>
            </a:r>
          </a:p>
          <a:p>
            <a:pPr marL="573786" lvl="3" indent="-285750"/>
            <a:r>
              <a:rPr lang="en-US" sz="1800" dirty="0" smtClean="0"/>
              <a:t>The youngest person asks the “Four Questions” ~ </a:t>
            </a:r>
            <a:r>
              <a:rPr lang="en-US" sz="1800" dirty="0"/>
              <a:t>"Why is this night different from every other night</a:t>
            </a:r>
            <a:r>
              <a:rPr lang="en-US" sz="1800" dirty="0" smtClean="0"/>
              <a:t>?“</a:t>
            </a:r>
          </a:p>
          <a:p>
            <a:pPr marL="573786" lvl="3" indent="-285750"/>
            <a:r>
              <a:rPr lang="en-US" sz="1800" dirty="0" smtClean="0"/>
              <a:t>Beginning of the Counting of the Omer</a:t>
            </a:r>
          </a:p>
          <a:p>
            <a:pPr marL="573786" lvl="3" indent="-285750"/>
            <a:r>
              <a:rPr lang="en-US" sz="1800" dirty="0" smtClean="0"/>
              <a:t>Hide </a:t>
            </a:r>
            <a:r>
              <a:rPr lang="en-US" sz="1800" dirty="0" err="1" smtClean="0"/>
              <a:t>afikomen</a:t>
            </a:r>
            <a:endParaRPr lang="en-US" sz="1800" dirty="0" smtClean="0"/>
          </a:p>
          <a:p>
            <a:pPr marL="573786" lvl="3" indent="-285750"/>
            <a:r>
              <a:rPr lang="en-US" sz="1800" dirty="0" smtClean="0"/>
              <a:t>Read Ezekiel’s vision of the dry bones</a:t>
            </a:r>
          </a:p>
          <a:p>
            <a:pPr marL="573786" lvl="3" indent="-285750"/>
            <a:r>
              <a:rPr lang="en-US" sz="1800" dirty="0" smtClean="0"/>
              <a:t>Some use an orange to remember women rabbis</a:t>
            </a:r>
          </a:p>
          <a:p>
            <a:pPr marL="573786" lvl="3" indent="-285750"/>
            <a:endParaRPr lang="en-US" sz="1800" dirty="0" smtClean="0"/>
          </a:p>
          <a:p>
            <a:pPr marL="573786" lvl="3" indent="-285750"/>
            <a:endParaRPr lang="en-US" sz="1800" dirty="0" smtClean="0"/>
          </a:p>
          <a:p>
            <a:pPr marL="573786" lvl="3" indent="-285750"/>
            <a:endParaRPr lang="en-US" sz="1800" dirty="0" smtClean="0"/>
          </a:p>
          <a:p>
            <a:pPr marL="345186" lvl="2" indent="-28575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8767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81400" y="2209800"/>
            <a:ext cx="9906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Islam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>
            <a:off x="4572000" y="2400300"/>
            <a:ext cx="762000" cy="190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19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Islam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Founded by Muhammad in 622 AD during the </a:t>
            </a:r>
            <a:r>
              <a:rPr lang="en-US" sz="1800" dirty="0" err="1" smtClean="0"/>
              <a:t>Hijrah</a:t>
            </a:r>
            <a:r>
              <a:rPr lang="en-US" sz="1800" dirty="0"/>
              <a:t> </a:t>
            </a:r>
            <a:r>
              <a:rPr lang="en-US" sz="1800" dirty="0" smtClean="0"/>
              <a:t>~ (trip from Mecca to Medina)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Denominations</a:t>
            </a:r>
          </a:p>
          <a:p>
            <a:pPr lvl="2"/>
            <a:r>
              <a:rPr lang="en-US" sz="1800" dirty="0" smtClean="0"/>
              <a:t>Sunni ~ largest; recognize Abu Bakr and the “Rightly Guided” Caliphs</a:t>
            </a:r>
          </a:p>
          <a:p>
            <a:pPr lvl="2"/>
            <a:r>
              <a:rPr lang="en-US" sz="1800" dirty="0" smtClean="0"/>
              <a:t>Shia ~ smaller; recognize Ali</a:t>
            </a:r>
          </a:p>
          <a:p>
            <a:pPr lvl="2"/>
            <a:r>
              <a:rPr lang="en-US" sz="1800" dirty="0" smtClean="0"/>
              <a:t>Other ~ </a:t>
            </a:r>
            <a:r>
              <a:rPr lang="en-US" sz="1800" u="sng" dirty="0" err="1" smtClean="0"/>
              <a:t>Ismailism</a:t>
            </a:r>
            <a:r>
              <a:rPr lang="en-US" sz="1800" dirty="0" smtClean="0"/>
              <a:t>, </a:t>
            </a:r>
            <a:r>
              <a:rPr lang="en-US" sz="1800" u="sng" dirty="0" smtClean="0"/>
              <a:t>Druze</a:t>
            </a:r>
            <a:r>
              <a:rPr lang="en-US" sz="1800" dirty="0" smtClean="0"/>
              <a:t>, </a:t>
            </a:r>
            <a:r>
              <a:rPr lang="en-US" sz="1800" u="sng" dirty="0" err="1" smtClean="0"/>
              <a:t>Twelvers</a:t>
            </a:r>
            <a:r>
              <a:rPr lang="en-US" sz="1800" dirty="0" smtClean="0"/>
              <a:t>, </a:t>
            </a:r>
            <a:r>
              <a:rPr lang="en-US" sz="1800" u="sng" dirty="0" err="1" smtClean="0"/>
              <a:t>Seveners</a:t>
            </a:r>
            <a:endParaRPr lang="en-US" sz="1800" u="sng" dirty="0" smtClean="0"/>
          </a:p>
          <a:p>
            <a:pPr lvl="1">
              <a:buClrTx/>
            </a:pPr>
            <a:r>
              <a:rPr lang="en-US" sz="1800" dirty="0" smtClean="0"/>
              <a:t>   </a:t>
            </a:r>
            <a:r>
              <a:rPr lang="en-US" sz="1800" b="1" u="sng" dirty="0" smtClean="0"/>
              <a:t>Five Pillars   </a:t>
            </a:r>
          </a:p>
          <a:p>
            <a:pPr lvl="2"/>
            <a:r>
              <a:rPr lang="en-US" sz="1800" u="sng" dirty="0" err="1" smtClean="0"/>
              <a:t>Shahadah</a:t>
            </a:r>
            <a:r>
              <a:rPr lang="en-US" sz="1800" dirty="0" smtClean="0"/>
              <a:t> (Testimony) ~ Islamic creed recited to become a Muslim</a:t>
            </a:r>
          </a:p>
          <a:p>
            <a:pPr lvl="2"/>
            <a:r>
              <a:rPr lang="en-US" sz="1800" u="sng" dirty="0" err="1" smtClean="0"/>
              <a:t>Salat</a:t>
            </a:r>
            <a:r>
              <a:rPr lang="en-US" sz="1800" dirty="0" smtClean="0"/>
              <a:t> (Prayer) ~ Five times a days facing the </a:t>
            </a:r>
            <a:r>
              <a:rPr lang="en-US" sz="1800" u="sng" dirty="0" smtClean="0"/>
              <a:t>Kaaba</a:t>
            </a:r>
            <a:r>
              <a:rPr lang="en-US" sz="1800" dirty="0" smtClean="0"/>
              <a:t> in Mecca (</a:t>
            </a:r>
            <a:r>
              <a:rPr lang="en-US" sz="1800" dirty="0" err="1" smtClean="0"/>
              <a:t>qibla</a:t>
            </a:r>
            <a:r>
              <a:rPr lang="en-US" sz="1800" dirty="0" smtClean="0"/>
              <a:t>)</a:t>
            </a:r>
          </a:p>
          <a:p>
            <a:pPr lvl="2"/>
            <a:r>
              <a:rPr lang="en-US" sz="1800" u="sng" dirty="0" smtClean="0"/>
              <a:t>Zakat</a:t>
            </a:r>
            <a:r>
              <a:rPr lang="en-US" sz="1800" dirty="0" smtClean="0"/>
              <a:t> (Alms-Giving) ~ Required 2.5% charity</a:t>
            </a:r>
          </a:p>
          <a:p>
            <a:pPr lvl="2"/>
            <a:r>
              <a:rPr lang="en-US" sz="1800" u="sng" dirty="0" err="1" smtClean="0"/>
              <a:t>Sawm</a:t>
            </a:r>
            <a:r>
              <a:rPr lang="en-US" sz="1800" dirty="0" smtClean="0"/>
              <a:t> (Fasting) ~ During </a:t>
            </a:r>
            <a:r>
              <a:rPr lang="en-US" sz="1800" u="sng" dirty="0" smtClean="0"/>
              <a:t>Ramadan</a:t>
            </a:r>
          </a:p>
          <a:p>
            <a:pPr lvl="3"/>
            <a:r>
              <a:rPr lang="en-US" sz="1800" dirty="0" smtClean="0"/>
              <a:t>Includes the “Night of Power”</a:t>
            </a:r>
          </a:p>
          <a:p>
            <a:pPr lvl="3"/>
            <a:r>
              <a:rPr lang="en-US" sz="1800" dirty="0" smtClean="0"/>
              <a:t>Ends with </a:t>
            </a:r>
            <a:r>
              <a:rPr lang="en-US" sz="1800" dirty="0" err="1" smtClean="0"/>
              <a:t>Eid</a:t>
            </a:r>
            <a:r>
              <a:rPr lang="en-US" sz="1800" dirty="0"/>
              <a:t> </a:t>
            </a:r>
            <a:r>
              <a:rPr lang="en-US" sz="1800" dirty="0" smtClean="0"/>
              <a:t>al-</a:t>
            </a:r>
            <a:r>
              <a:rPr lang="en-US" sz="1800" dirty="0" err="1" smtClean="0"/>
              <a:t>Fitr</a:t>
            </a:r>
            <a:endParaRPr lang="en-US" sz="1800" dirty="0" smtClean="0"/>
          </a:p>
          <a:p>
            <a:pPr lvl="3"/>
            <a:r>
              <a:rPr lang="en-US" sz="1800" dirty="0" err="1" smtClean="0"/>
              <a:t>Tarawih</a:t>
            </a:r>
            <a:r>
              <a:rPr lang="en-US" sz="1800" dirty="0" smtClean="0"/>
              <a:t> prayer in the evenings</a:t>
            </a:r>
          </a:p>
          <a:p>
            <a:pPr lvl="3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1842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90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 marL="454914" indent="-285750">
              <a:buFont typeface="Wingdings" panose="05000000000000000000" pitchFamily="2" charset="2"/>
              <a:buChar char="§"/>
            </a:pPr>
            <a:r>
              <a:rPr lang="en-US" sz="1800" b="1" u="sng" dirty="0"/>
              <a:t>Hajj</a:t>
            </a:r>
            <a:r>
              <a:rPr lang="en-US" sz="1800" b="1" dirty="0"/>
              <a:t> (</a:t>
            </a:r>
            <a:r>
              <a:rPr lang="en-US" sz="1800" b="1" dirty="0" err="1"/>
              <a:t>Pilgrimmage</a:t>
            </a:r>
            <a:r>
              <a:rPr lang="en-US" sz="1800" b="1" dirty="0"/>
              <a:t>) ~ Every Muslim able to must go to Mecca once during their life</a:t>
            </a:r>
          </a:p>
          <a:p>
            <a:pPr marL="752094" lvl="3" indent="-285750"/>
            <a:r>
              <a:rPr lang="en-US" sz="1800" dirty="0"/>
              <a:t>Hagar and Ishmael</a:t>
            </a:r>
          </a:p>
          <a:p>
            <a:pPr marL="752094" lvl="3" indent="-285750"/>
            <a:r>
              <a:rPr lang="en-US" sz="1800" dirty="0"/>
              <a:t>Visit the </a:t>
            </a:r>
            <a:r>
              <a:rPr lang="en-US" sz="1800" u="sng" dirty="0"/>
              <a:t>Kaaba</a:t>
            </a:r>
            <a:r>
              <a:rPr lang="en-US" sz="1800" dirty="0"/>
              <a:t> ~ </a:t>
            </a:r>
            <a:r>
              <a:rPr lang="en-US" sz="1800" dirty="0" err="1"/>
              <a:t>Tawaf</a:t>
            </a:r>
            <a:r>
              <a:rPr lang="en-US" sz="1800" dirty="0"/>
              <a:t> (walk around)</a:t>
            </a:r>
          </a:p>
          <a:p>
            <a:pPr marL="752094" lvl="3" indent="-285750"/>
            <a:r>
              <a:rPr lang="en-US" sz="1800" dirty="0"/>
              <a:t>Celebrate Hagar visiting the Well of </a:t>
            </a:r>
            <a:r>
              <a:rPr lang="en-US" sz="1800" dirty="0" err="1"/>
              <a:t>Zamzam</a:t>
            </a:r>
            <a:endParaRPr lang="en-US" sz="1800" dirty="0"/>
          </a:p>
          <a:p>
            <a:pPr marL="752094" lvl="3" indent="-285750"/>
            <a:r>
              <a:rPr lang="en-US" sz="1800" dirty="0"/>
              <a:t>Throw rocks at pillars to “stone the Devil”</a:t>
            </a:r>
          </a:p>
          <a:p>
            <a:pPr marL="752094" lvl="3" indent="-285750"/>
            <a:r>
              <a:rPr lang="en-US" sz="1800" dirty="0"/>
              <a:t>Men wear an ihram ~ white cotton robe</a:t>
            </a:r>
          </a:p>
          <a:p>
            <a:pPr marL="752094" lvl="3" indent="-285750"/>
            <a:r>
              <a:rPr lang="en-US" sz="1800" dirty="0"/>
              <a:t>Go to Mt. Arafat</a:t>
            </a:r>
          </a:p>
          <a:p>
            <a:pPr marL="752094" lvl="3" indent="-285750"/>
            <a:r>
              <a:rPr lang="en-US" sz="1800" dirty="0"/>
              <a:t>Camp at Mina</a:t>
            </a:r>
          </a:p>
          <a:p>
            <a:pPr marL="752094" lvl="3" indent="-285750"/>
            <a:r>
              <a:rPr lang="en-US" sz="1800" dirty="0"/>
              <a:t>Month of hajj ends with </a:t>
            </a:r>
            <a:r>
              <a:rPr lang="en-US" sz="1800" dirty="0" err="1"/>
              <a:t>Eid</a:t>
            </a:r>
            <a:r>
              <a:rPr lang="en-US" sz="1800" dirty="0"/>
              <a:t> al-</a:t>
            </a:r>
            <a:r>
              <a:rPr lang="en-US" sz="1800" dirty="0" err="1"/>
              <a:t>Adha</a:t>
            </a:r>
            <a:r>
              <a:rPr lang="en-US" sz="1800" dirty="0"/>
              <a:t> celebrating Abraham almost sacrificing </a:t>
            </a:r>
            <a:r>
              <a:rPr lang="en-US" sz="1800" dirty="0" smtClean="0"/>
              <a:t>Ishmael</a:t>
            </a:r>
          </a:p>
          <a:p>
            <a:pPr marL="464058" indent="-285750">
              <a:buFont typeface="Wingdings" panose="05000000000000000000" pitchFamily="2" charset="2"/>
              <a:buChar char="§"/>
            </a:pPr>
            <a:r>
              <a:rPr lang="en-US" sz="1800" b="1" u="sng" dirty="0" smtClean="0"/>
              <a:t>Mosque</a:t>
            </a:r>
          </a:p>
          <a:p>
            <a:pPr marL="752094" lvl="3" indent="-285750"/>
            <a:r>
              <a:rPr lang="en-US" sz="1800" dirty="0" smtClean="0"/>
              <a:t>Minarets are towers that surround it</a:t>
            </a:r>
          </a:p>
          <a:p>
            <a:pPr marL="752094" lvl="3" indent="-285750"/>
            <a:r>
              <a:rPr lang="en-US" sz="1800" dirty="0" smtClean="0"/>
              <a:t>A muezzin stands at the top of the minaret and calls people to prayer through chanting </a:t>
            </a:r>
            <a:endParaRPr lang="en-US" sz="1800" dirty="0"/>
          </a:p>
          <a:p>
            <a:pPr marL="0" indent="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18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19400" y="2133600"/>
            <a:ext cx="1752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Zoroastrianism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572000" y="2133600"/>
            <a:ext cx="914400" cy="1846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8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smtClean="0"/>
              <a:t>Zoroastrianism</a:t>
            </a:r>
            <a:endParaRPr lang="en-US" sz="3600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066800"/>
            <a:ext cx="7520940" cy="579120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/>
              <a:t>Persian religion founded in the second </a:t>
            </a:r>
            <a:r>
              <a:rPr lang="en-US" sz="1800" dirty="0" err="1"/>
              <a:t>millenium</a:t>
            </a:r>
            <a:r>
              <a:rPr lang="en-US" sz="1800" dirty="0"/>
              <a:t> BC by the prophet </a:t>
            </a:r>
            <a:r>
              <a:rPr lang="en-US" sz="1800" dirty="0" smtClean="0"/>
              <a:t>Zarathustra</a:t>
            </a:r>
          </a:p>
          <a:p>
            <a:pPr marL="573786" lvl="3" indent="-285750"/>
            <a:r>
              <a:rPr lang="en-US" sz="1800" dirty="0" smtClean="0"/>
              <a:t>Nietzsche book</a:t>
            </a:r>
          </a:p>
          <a:p>
            <a:pPr marL="345186" lvl="2" indent="-285750">
              <a:buClrTx/>
            </a:pPr>
            <a:r>
              <a:rPr lang="en-US" sz="1800" b="1" dirty="0" smtClean="0"/>
              <a:t>Monotheistic religion ~ </a:t>
            </a:r>
            <a:r>
              <a:rPr lang="en-US" sz="1800" b="1" dirty="0" err="1" smtClean="0"/>
              <a:t>Ahura</a:t>
            </a:r>
            <a:r>
              <a:rPr lang="en-US" sz="1800" b="1" dirty="0" smtClean="0"/>
              <a:t> Mazda (Illuminating Wisdom)</a:t>
            </a:r>
          </a:p>
          <a:p>
            <a:pPr marL="573786" lvl="3" indent="-285750"/>
            <a:r>
              <a:rPr lang="en-US" sz="1800" dirty="0" smtClean="0"/>
              <a:t>Opposed by </a:t>
            </a:r>
            <a:r>
              <a:rPr lang="en-US" sz="1800" dirty="0" err="1" smtClean="0"/>
              <a:t>Angra</a:t>
            </a:r>
            <a:r>
              <a:rPr lang="en-US" sz="1800" dirty="0" smtClean="0"/>
              <a:t> </a:t>
            </a:r>
            <a:r>
              <a:rPr lang="en-US" sz="1800" dirty="0" err="1" smtClean="0"/>
              <a:t>Mainyu</a:t>
            </a:r>
            <a:r>
              <a:rPr lang="en-US" sz="1800" dirty="0" smtClean="0"/>
              <a:t>/Ahriman</a:t>
            </a:r>
          </a:p>
          <a:p>
            <a:pPr marL="345186" lvl="2" indent="-285750">
              <a:buClrTx/>
            </a:pPr>
            <a:r>
              <a:rPr lang="en-US" sz="1800" b="1" dirty="0" err="1" smtClean="0"/>
              <a:t>Spenta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Mainyu</a:t>
            </a:r>
            <a:r>
              <a:rPr lang="en-US" sz="1800" b="1" dirty="0" smtClean="0"/>
              <a:t> (Progressive Mentality) vs. </a:t>
            </a:r>
            <a:r>
              <a:rPr lang="en-US" sz="1800" b="1" dirty="0" err="1" smtClean="0"/>
              <a:t>Angra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Mainyu</a:t>
            </a:r>
            <a:r>
              <a:rPr lang="en-US" sz="1800" b="1" dirty="0" smtClean="0"/>
              <a:t> (Destructive Mentality)</a:t>
            </a:r>
          </a:p>
          <a:p>
            <a:pPr marL="345186" lvl="2" indent="-285750">
              <a:buClrTx/>
            </a:pPr>
            <a:r>
              <a:rPr lang="en-US" sz="1800" b="1" dirty="0" smtClean="0"/>
              <a:t>Asha (truth) vs. </a:t>
            </a:r>
            <a:r>
              <a:rPr lang="en-US" sz="1800" b="1" dirty="0" err="1" smtClean="0"/>
              <a:t>Druj</a:t>
            </a:r>
            <a:r>
              <a:rPr lang="en-US" sz="1800" b="1" dirty="0" smtClean="0"/>
              <a:t> (falsehood)</a:t>
            </a:r>
          </a:p>
          <a:p>
            <a:pPr marL="345186" lvl="2" indent="-285750">
              <a:buClrTx/>
            </a:pPr>
            <a:r>
              <a:rPr lang="en-US" sz="1800" b="1" dirty="0" smtClean="0"/>
              <a:t>Scriptures ~ </a:t>
            </a:r>
            <a:r>
              <a:rPr lang="en-US" sz="1800" b="1" dirty="0" err="1" smtClean="0"/>
              <a:t>Avesta</a:t>
            </a:r>
            <a:r>
              <a:rPr lang="en-US" sz="1800" b="1" dirty="0" smtClean="0"/>
              <a:t> </a:t>
            </a:r>
          </a:p>
          <a:p>
            <a:pPr marL="573786" lvl="3" indent="-285750"/>
            <a:r>
              <a:rPr lang="en-US" sz="1800" dirty="0" smtClean="0"/>
              <a:t>Gathas are most important part</a:t>
            </a:r>
          </a:p>
          <a:p>
            <a:pPr marL="573786" lvl="3" indent="-285750"/>
            <a:r>
              <a:rPr lang="en-US" sz="1800" dirty="0" smtClean="0"/>
              <a:t>Also include </a:t>
            </a:r>
            <a:r>
              <a:rPr lang="en-US" sz="1800" dirty="0" err="1" smtClean="0"/>
              <a:t>Yastas</a:t>
            </a:r>
            <a:r>
              <a:rPr lang="en-US" sz="1800" dirty="0" smtClean="0"/>
              <a:t> and Vendidad</a:t>
            </a:r>
          </a:p>
          <a:p>
            <a:pPr marL="345186" lvl="2" indent="-285750">
              <a:buClrTx/>
            </a:pPr>
            <a:r>
              <a:rPr lang="en-US" sz="1800" b="1" dirty="0" smtClean="0"/>
              <a:t>Symbolized by </a:t>
            </a:r>
            <a:r>
              <a:rPr lang="en-US" sz="1800" b="1" dirty="0" err="1" smtClean="0"/>
              <a:t>Faravahar</a:t>
            </a:r>
            <a:r>
              <a:rPr lang="en-US" sz="1800" b="1" dirty="0" smtClean="0"/>
              <a:t> ~ Depiction of a </a:t>
            </a:r>
            <a:r>
              <a:rPr lang="en-US" sz="1800" b="1" dirty="0" err="1" smtClean="0"/>
              <a:t>fravashi</a:t>
            </a:r>
            <a:r>
              <a:rPr lang="en-US" sz="1800" b="1" dirty="0" smtClean="0"/>
              <a:t> (guardian angel)</a:t>
            </a:r>
          </a:p>
          <a:p>
            <a:pPr marL="345186" lvl="2" indent="-285750">
              <a:buClrTx/>
            </a:pPr>
            <a:r>
              <a:rPr lang="en-US" sz="1800" b="1" dirty="0" smtClean="0"/>
              <a:t>First man ~ </a:t>
            </a:r>
            <a:r>
              <a:rPr lang="en-US" sz="1800" b="1" dirty="0" err="1" smtClean="0"/>
              <a:t>Gayomart</a:t>
            </a:r>
            <a:r>
              <a:rPr lang="en-US" sz="1800" b="1" dirty="0" smtClean="0"/>
              <a:t> </a:t>
            </a:r>
          </a:p>
          <a:p>
            <a:pPr marL="345186" lvl="2" indent="-285750">
              <a:buClrTx/>
            </a:pPr>
            <a:r>
              <a:rPr lang="en-US" sz="1800" b="1" dirty="0" smtClean="0"/>
              <a:t>After death souls must cross the </a:t>
            </a:r>
            <a:r>
              <a:rPr lang="en-US" sz="1800" b="1" dirty="0" err="1" smtClean="0"/>
              <a:t>Chinvat</a:t>
            </a:r>
            <a:r>
              <a:rPr lang="en-US" sz="1800" b="1" dirty="0" smtClean="0"/>
              <a:t> Bridge</a:t>
            </a:r>
          </a:p>
          <a:p>
            <a:pPr marL="573786" lvl="3" indent="-285750"/>
            <a:r>
              <a:rPr lang="en-US" sz="1800" dirty="0" smtClean="0"/>
              <a:t>The demon </a:t>
            </a:r>
            <a:r>
              <a:rPr lang="en-US" sz="1800" dirty="0" err="1" smtClean="0"/>
              <a:t>Vizaresh</a:t>
            </a:r>
            <a:r>
              <a:rPr lang="en-US" sz="1800" dirty="0" smtClean="0"/>
              <a:t> drags bad people to House of Lies (hell)</a:t>
            </a:r>
          </a:p>
          <a:p>
            <a:pPr marL="345186" lvl="2" indent="-285750">
              <a:buClrTx/>
            </a:pPr>
            <a:r>
              <a:rPr lang="en-US" sz="1800" b="1" dirty="0" err="1" smtClean="0"/>
              <a:t>Frashokereti</a:t>
            </a:r>
            <a:r>
              <a:rPr lang="en-US" sz="1800" b="1" dirty="0" smtClean="0"/>
              <a:t> ~ Renewal of the world</a:t>
            </a:r>
          </a:p>
          <a:p>
            <a:pPr marL="573786" lvl="3" indent="-285750"/>
            <a:r>
              <a:rPr lang="en-US" sz="1800" dirty="0" err="1" smtClean="0"/>
              <a:t>Azi</a:t>
            </a:r>
            <a:r>
              <a:rPr lang="en-US" sz="1800" dirty="0" smtClean="0"/>
              <a:t> </a:t>
            </a:r>
            <a:r>
              <a:rPr lang="en-US" sz="1800" dirty="0" err="1" smtClean="0"/>
              <a:t>Dahaka</a:t>
            </a:r>
            <a:r>
              <a:rPr lang="en-US" sz="1800" dirty="0" smtClean="0"/>
              <a:t> will be released and the savior </a:t>
            </a:r>
            <a:r>
              <a:rPr lang="en-US" sz="1800" dirty="0" err="1" smtClean="0"/>
              <a:t>Saoshyant</a:t>
            </a:r>
            <a:r>
              <a:rPr lang="en-US" sz="1800" dirty="0" smtClean="0"/>
              <a:t> will be born of a virgin</a:t>
            </a:r>
          </a:p>
          <a:p>
            <a:pPr marL="573786" lvl="3" indent="-285750"/>
            <a:r>
              <a:rPr lang="en-US" sz="1800" dirty="0" smtClean="0"/>
              <a:t>River of liquid metal that will carry the wicked to hell </a:t>
            </a:r>
          </a:p>
          <a:p>
            <a:pPr marL="573786" lvl="3" indent="-285750">
              <a:buClrTx/>
            </a:pPr>
            <a:endParaRPr lang="en-US" sz="1800" dirty="0"/>
          </a:p>
          <a:p>
            <a:pPr marL="0" lvl="1" indent="0">
              <a:buNone/>
            </a:pPr>
            <a:endParaRPr lang="en-US" sz="1800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3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088" y="0"/>
            <a:ext cx="91850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94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Zoroastrianism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err="1" smtClean="0"/>
              <a:t>Zurvanism</a:t>
            </a:r>
            <a:r>
              <a:rPr lang="en-US" sz="1800" dirty="0" smtClean="0"/>
              <a:t> ~ Only major schism</a:t>
            </a:r>
          </a:p>
          <a:p>
            <a:pPr lvl="2"/>
            <a:r>
              <a:rPr lang="en-US" sz="1800" dirty="0" smtClean="0"/>
              <a:t>Say </a:t>
            </a:r>
            <a:r>
              <a:rPr lang="en-US" sz="1800" dirty="0" err="1" smtClean="0"/>
              <a:t>Zurvan</a:t>
            </a:r>
            <a:r>
              <a:rPr lang="en-US" sz="1800" dirty="0" smtClean="0"/>
              <a:t> is the parent of </a:t>
            </a:r>
            <a:r>
              <a:rPr lang="en-US" sz="1800" dirty="0" err="1" smtClean="0"/>
              <a:t>Ahura</a:t>
            </a:r>
            <a:r>
              <a:rPr lang="en-US" sz="1800" dirty="0" smtClean="0"/>
              <a:t> Mazda and </a:t>
            </a:r>
            <a:r>
              <a:rPr lang="en-US" sz="1800" dirty="0" err="1" smtClean="0"/>
              <a:t>Angra</a:t>
            </a:r>
            <a:r>
              <a:rPr lang="en-US" sz="1800" dirty="0" smtClean="0"/>
              <a:t> </a:t>
            </a:r>
            <a:r>
              <a:rPr lang="en-US" sz="1800" dirty="0" err="1" smtClean="0"/>
              <a:t>Mainyu</a:t>
            </a:r>
            <a:r>
              <a:rPr lang="en-US" sz="1800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Wear a </a:t>
            </a:r>
            <a:r>
              <a:rPr lang="en-US" sz="1800" b="1" dirty="0" err="1" smtClean="0"/>
              <a:t>Kushi</a:t>
            </a:r>
            <a:r>
              <a:rPr lang="en-US" sz="1800" b="1" dirty="0" smtClean="0"/>
              <a:t>/</a:t>
            </a:r>
            <a:r>
              <a:rPr lang="en-US" sz="1800" b="1" dirty="0" err="1" smtClean="0"/>
              <a:t>Kushti</a:t>
            </a:r>
            <a:endParaRPr lang="en-US" sz="1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err="1" smtClean="0"/>
              <a:t>Daevas</a:t>
            </a:r>
            <a:r>
              <a:rPr lang="en-US" sz="1800" b="1" dirty="0" smtClean="0"/>
              <a:t> are evil demons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Creed ~ </a:t>
            </a:r>
            <a:r>
              <a:rPr lang="en-US" sz="1800" b="1" dirty="0" err="1" smtClean="0"/>
              <a:t>Fravarane</a:t>
            </a:r>
            <a:endParaRPr lang="en-US" sz="1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u="sng" dirty="0" smtClean="0"/>
              <a:t>Towers of Silence </a:t>
            </a:r>
          </a:p>
          <a:p>
            <a:pPr lvl="2"/>
            <a:r>
              <a:rPr lang="en-US" sz="1800" dirty="0" smtClean="0"/>
              <a:t>Leave dead on top to be eaten by vultures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u="sng" dirty="0" smtClean="0"/>
              <a:t>Fire Temples</a:t>
            </a:r>
          </a:p>
          <a:p>
            <a:pPr lvl="2"/>
            <a:r>
              <a:rPr lang="en-US" sz="1800" dirty="0" smtClean="0"/>
              <a:t>Has a sacred flame that is continuously burning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3523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62745" y="2013466"/>
            <a:ext cx="99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Sikhism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 flipV="1">
            <a:off x="4253345" y="2105799"/>
            <a:ext cx="1766455" cy="923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05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smtClean="0"/>
              <a:t>Sikhism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 smtClean="0"/>
              <a:t>Indian monotheistic religion founded in the 15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century </a:t>
            </a:r>
          </a:p>
          <a:p>
            <a:pPr lvl="2"/>
            <a:r>
              <a:rPr lang="en-US" sz="1800" dirty="0" smtClean="0"/>
              <a:t>Waheguru is the one God</a:t>
            </a:r>
          </a:p>
          <a:p>
            <a:pPr lvl="3"/>
            <a:r>
              <a:rPr lang="en-US" sz="1800" dirty="0" smtClean="0"/>
              <a:t>Represented by the Il </a:t>
            </a:r>
            <a:r>
              <a:rPr lang="en-US" sz="1800" dirty="0" err="1" smtClean="0"/>
              <a:t>Onkar</a:t>
            </a:r>
            <a:r>
              <a:rPr lang="en-US" sz="1800" dirty="0" smtClean="0"/>
              <a:t> symbol</a:t>
            </a:r>
          </a:p>
          <a:p>
            <a:pPr lvl="2"/>
            <a:r>
              <a:rPr lang="en-US" sz="1800" dirty="0" smtClean="0"/>
              <a:t>Major in the Punjab region of India</a:t>
            </a:r>
          </a:p>
          <a:p>
            <a:pPr lvl="2"/>
            <a:r>
              <a:rPr lang="en-US" sz="1800" dirty="0" smtClean="0"/>
              <a:t>Founded by Guru Nanak ~ Slept with his feet facing the Kaaba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Led by a series of 10/11 gurus</a:t>
            </a:r>
          </a:p>
          <a:p>
            <a:pPr lvl="2"/>
            <a:r>
              <a:rPr lang="en-US" sz="1800" dirty="0" smtClean="0"/>
              <a:t>The “last” guru, Guru </a:t>
            </a:r>
            <a:r>
              <a:rPr lang="en-US" sz="1800" dirty="0" err="1" smtClean="0"/>
              <a:t>Gobind</a:t>
            </a:r>
            <a:r>
              <a:rPr lang="en-US" sz="1800" dirty="0" smtClean="0"/>
              <a:t> Singh, made the holy book, the </a:t>
            </a:r>
            <a:r>
              <a:rPr lang="en-US" sz="1800" dirty="0" err="1" smtClean="0"/>
              <a:t>Adi</a:t>
            </a:r>
            <a:r>
              <a:rPr lang="en-US" sz="1800" dirty="0" smtClean="0"/>
              <a:t> </a:t>
            </a:r>
            <a:r>
              <a:rPr lang="en-US" sz="1800" dirty="0" err="1" smtClean="0"/>
              <a:t>Granth</a:t>
            </a:r>
            <a:r>
              <a:rPr lang="en-US" sz="1800" dirty="0" smtClean="0"/>
              <a:t>, the 11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guru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The </a:t>
            </a:r>
            <a:r>
              <a:rPr lang="en-US" sz="1800" b="1" u="sng" dirty="0" err="1" smtClean="0"/>
              <a:t>Adi</a:t>
            </a:r>
            <a:r>
              <a:rPr lang="en-US" sz="1800" b="1" u="sng" dirty="0" smtClean="0"/>
              <a:t> </a:t>
            </a:r>
            <a:r>
              <a:rPr lang="en-US" sz="1800" b="1" u="sng" dirty="0" err="1" smtClean="0"/>
              <a:t>Granth</a:t>
            </a:r>
            <a:r>
              <a:rPr lang="en-US" sz="1800" b="1" u="sng" dirty="0" smtClean="0"/>
              <a:t> </a:t>
            </a:r>
            <a:r>
              <a:rPr lang="en-US" sz="1800" b="1" dirty="0" smtClean="0"/>
              <a:t>contains the teachings of all the gurus</a:t>
            </a:r>
          </a:p>
          <a:p>
            <a:pPr lvl="2"/>
            <a:r>
              <a:rPr lang="en-US" sz="1800" dirty="0" smtClean="0"/>
              <a:t>Assembled by Arjun Dev</a:t>
            </a:r>
          </a:p>
          <a:p>
            <a:pPr lvl="2"/>
            <a:r>
              <a:rPr lang="en-US" sz="1800" dirty="0" smtClean="0"/>
              <a:t>It is also known as Guru </a:t>
            </a:r>
            <a:r>
              <a:rPr lang="en-US" sz="1800" dirty="0" err="1" smtClean="0"/>
              <a:t>Granth</a:t>
            </a:r>
            <a:r>
              <a:rPr lang="en-US" sz="1800" dirty="0" smtClean="0"/>
              <a:t> Sahib</a:t>
            </a:r>
          </a:p>
          <a:p>
            <a:pPr lvl="2"/>
            <a:r>
              <a:rPr lang="en-US" sz="1800" dirty="0" smtClean="0"/>
              <a:t>Singing hymns from it is known as </a:t>
            </a:r>
            <a:r>
              <a:rPr lang="en-US" sz="1800" dirty="0" err="1" smtClean="0"/>
              <a:t>Naam</a:t>
            </a:r>
            <a:r>
              <a:rPr lang="en-US" sz="1800" dirty="0" smtClean="0"/>
              <a:t> </a:t>
            </a:r>
            <a:r>
              <a:rPr lang="en-US" sz="1800" dirty="0" err="1" smtClean="0"/>
              <a:t>Japo</a:t>
            </a:r>
            <a:endParaRPr lang="en-US" sz="1800" dirty="0" smtClean="0"/>
          </a:p>
          <a:p>
            <a:pPr lvl="2"/>
            <a:r>
              <a:rPr lang="en-US" sz="1800" dirty="0" smtClean="0"/>
              <a:t>Another book is the </a:t>
            </a:r>
            <a:r>
              <a:rPr lang="en-US" sz="1800" dirty="0" err="1" smtClean="0"/>
              <a:t>Janamsakhis</a:t>
            </a:r>
            <a:r>
              <a:rPr lang="en-US" sz="1800" dirty="0" smtClean="0"/>
              <a:t>, the biography of Nanak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Temples are called </a:t>
            </a:r>
            <a:r>
              <a:rPr lang="en-US" sz="1800" b="1" dirty="0" err="1" smtClean="0"/>
              <a:t>gurdwaras</a:t>
            </a:r>
            <a:endParaRPr lang="en-US" sz="1800" b="1" dirty="0" smtClean="0"/>
          </a:p>
          <a:p>
            <a:pPr lvl="2"/>
            <a:r>
              <a:rPr lang="en-US" sz="1800" dirty="0" smtClean="0"/>
              <a:t>Contains a communal kitchen called a </a:t>
            </a:r>
            <a:r>
              <a:rPr lang="en-US" sz="1800" dirty="0" err="1" smtClean="0"/>
              <a:t>Langar</a:t>
            </a:r>
            <a:endParaRPr lang="en-US" sz="1800" dirty="0" smtClean="0"/>
          </a:p>
          <a:p>
            <a:pPr lvl="2"/>
            <a:r>
              <a:rPr lang="en-US" sz="1800" dirty="0" smtClean="0"/>
              <a:t>Most important one is the Golden Temple in Amritsar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u="sng" dirty="0" smtClean="0"/>
              <a:t>Five Ks </a:t>
            </a:r>
            <a:r>
              <a:rPr lang="en-US" sz="1800" dirty="0" smtClean="0"/>
              <a:t>~ Things Sikhs must always have</a:t>
            </a:r>
          </a:p>
          <a:p>
            <a:pPr lvl="2"/>
            <a:r>
              <a:rPr lang="en-US" sz="1800" dirty="0" err="1" smtClean="0"/>
              <a:t>Kesh</a:t>
            </a:r>
            <a:r>
              <a:rPr lang="en-US" sz="1800" dirty="0" smtClean="0"/>
              <a:t> (uncut hair), </a:t>
            </a:r>
            <a:r>
              <a:rPr lang="en-US" sz="1800" dirty="0" err="1" smtClean="0"/>
              <a:t>Kangha</a:t>
            </a:r>
            <a:r>
              <a:rPr lang="en-US" sz="1800" dirty="0" smtClean="0"/>
              <a:t> (comb), Kara (bracelet), </a:t>
            </a:r>
            <a:r>
              <a:rPr lang="en-US" sz="1800" dirty="0" err="1" smtClean="0"/>
              <a:t>Kachera</a:t>
            </a:r>
            <a:r>
              <a:rPr lang="en-US" sz="1800" dirty="0" smtClean="0"/>
              <a:t> (undergarments), </a:t>
            </a:r>
            <a:r>
              <a:rPr lang="en-US" sz="1800" dirty="0" err="1" smtClean="0"/>
              <a:t>Kirpan</a:t>
            </a:r>
            <a:r>
              <a:rPr lang="en-US" sz="1800" dirty="0" smtClean="0"/>
              <a:t> (</a:t>
            </a:r>
            <a:r>
              <a:rPr lang="en-US" sz="1800" dirty="0" err="1" smtClean="0"/>
              <a:t>daggar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5619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kHANDA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8200"/>
            <a:ext cx="9178636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1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Sikhism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b="1" dirty="0" err="1" smtClean="0"/>
              <a:t>Khalsa</a:t>
            </a:r>
            <a:r>
              <a:rPr lang="en-US" sz="2000" b="1" dirty="0" smtClean="0"/>
              <a:t> ~ initiation/baptism by drinking </a:t>
            </a:r>
            <a:r>
              <a:rPr lang="en-US" sz="2000" b="1" dirty="0" err="1" smtClean="0"/>
              <a:t>amrit</a:t>
            </a:r>
            <a:r>
              <a:rPr lang="en-US" sz="2000" b="1" dirty="0" smtClean="0"/>
              <a:t> started by </a:t>
            </a:r>
            <a:r>
              <a:rPr lang="en-US" sz="2000" b="1" dirty="0" err="1" smtClean="0"/>
              <a:t>Gobind</a:t>
            </a:r>
            <a:r>
              <a:rPr lang="en-US" sz="2000" b="1" dirty="0" smtClean="0"/>
              <a:t> Singh</a:t>
            </a:r>
          </a:p>
          <a:p>
            <a:pPr lvl="2"/>
            <a:r>
              <a:rPr lang="en-US" sz="2000" dirty="0" err="1" smtClean="0"/>
              <a:t>Amrit</a:t>
            </a:r>
            <a:r>
              <a:rPr lang="en-US" sz="2000" dirty="0" smtClean="0"/>
              <a:t> is sugar water stirred in an iron bowl</a:t>
            </a:r>
          </a:p>
          <a:p>
            <a:pPr lvl="2"/>
            <a:r>
              <a:rPr lang="en-US" sz="2000" dirty="0" smtClean="0"/>
              <a:t>Must wear the Five Ks</a:t>
            </a:r>
          </a:p>
          <a:p>
            <a:pPr lvl="2"/>
            <a:r>
              <a:rPr lang="en-US" sz="2000" dirty="0" smtClean="0"/>
              <a:t>Take last name Singh (male) or Kaur (female)</a:t>
            </a:r>
          </a:p>
          <a:p>
            <a:pPr lvl="2"/>
            <a:r>
              <a:rPr lang="en-US" sz="2000" dirty="0" smtClean="0"/>
              <a:t>Started when Singh asked five people to come into his tent to be decapitated, but he just cut them and initiated them</a:t>
            </a:r>
          </a:p>
          <a:p>
            <a:pPr lvl="2"/>
            <a:r>
              <a:rPr lang="en-US" sz="2000" dirty="0" smtClean="0"/>
              <a:t>Recite the Five </a:t>
            </a:r>
            <a:r>
              <a:rPr lang="en-US" sz="2000" dirty="0" err="1" smtClean="0"/>
              <a:t>Banis</a:t>
            </a:r>
            <a:r>
              <a:rPr lang="en-US" sz="2000" dirty="0" smtClean="0"/>
              <a:t> every day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 smtClean="0"/>
              <a:t>Has </a:t>
            </a:r>
            <a:r>
              <a:rPr lang="en-US" sz="2000" b="1" dirty="0"/>
              <a:t>Three Pillars (just be familiar with terms)</a:t>
            </a:r>
          </a:p>
          <a:p>
            <a:pPr lvl="2"/>
            <a:r>
              <a:rPr lang="en-US" sz="2000" dirty="0" err="1"/>
              <a:t>Naam</a:t>
            </a:r>
            <a:r>
              <a:rPr lang="en-US" sz="2000" dirty="0"/>
              <a:t> </a:t>
            </a:r>
            <a:r>
              <a:rPr lang="en-US" sz="2000" dirty="0" err="1" smtClean="0"/>
              <a:t>Japo</a:t>
            </a:r>
            <a:r>
              <a:rPr lang="en-US" sz="2000" dirty="0" smtClean="0"/>
              <a:t> (contemplating the names of God)</a:t>
            </a:r>
            <a:endParaRPr lang="en-US" sz="2000" dirty="0"/>
          </a:p>
          <a:p>
            <a:pPr lvl="2"/>
            <a:r>
              <a:rPr lang="en-US" sz="2000" dirty="0" err="1"/>
              <a:t>Kirat</a:t>
            </a:r>
            <a:r>
              <a:rPr lang="en-US" sz="2000" dirty="0"/>
              <a:t> </a:t>
            </a:r>
            <a:r>
              <a:rPr lang="en-US" sz="2000" dirty="0" err="1"/>
              <a:t>Karo</a:t>
            </a:r>
            <a:r>
              <a:rPr lang="en-US" sz="2000" dirty="0"/>
              <a:t> (diligent work)</a:t>
            </a:r>
          </a:p>
          <a:p>
            <a:pPr lvl="2"/>
            <a:r>
              <a:rPr lang="en-US" sz="2000" dirty="0" err="1"/>
              <a:t>Vand</a:t>
            </a:r>
            <a:r>
              <a:rPr lang="en-US" sz="2000" dirty="0"/>
              <a:t> </a:t>
            </a:r>
            <a:r>
              <a:rPr lang="en-US" sz="2000" dirty="0" err="1"/>
              <a:t>Chhako</a:t>
            </a:r>
            <a:r>
              <a:rPr lang="en-US" sz="2000" dirty="0"/>
              <a:t> (sharing with the needy</a:t>
            </a:r>
            <a:r>
              <a:rPr lang="en-US" sz="2000" dirty="0" smtClean="0"/>
              <a:t>)</a:t>
            </a: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Five </a:t>
            </a:r>
            <a:r>
              <a:rPr lang="en-US" sz="1800" b="1" dirty="0"/>
              <a:t>Thieves (like the Seven Deadly Sins) ~ </a:t>
            </a:r>
            <a:r>
              <a:rPr lang="en-US" sz="1800" b="1" dirty="0" err="1"/>
              <a:t>Kaam</a:t>
            </a:r>
            <a:r>
              <a:rPr lang="en-US" sz="1800" b="1" dirty="0"/>
              <a:t>, </a:t>
            </a:r>
            <a:r>
              <a:rPr lang="en-US" sz="1800" b="1" dirty="0" err="1"/>
              <a:t>Krodh</a:t>
            </a:r>
            <a:r>
              <a:rPr lang="en-US" sz="1800" b="1" dirty="0"/>
              <a:t>, </a:t>
            </a:r>
            <a:r>
              <a:rPr lang="en-US" sz="1800" b="1" dirty="0" err="1"/>
              <a:t>Lobh</a:t>
            </a:r>
            <a:r>
              <a:rPr lang="en-US" sz="1800" b="1" dirty="0"/>
              <a:t>, </a:t>
            </a:r>
            <a:r>
              <a:rPr lang="en-US" sz="1800" b="1" dirty="0" err="1"/>
              <a:t>Moh</a:t>
            </a:r>
            <a:r>
              <a:rPr lang="en-US" sz="1800" b="1" dirty="0"/>
              <a:t>, </a:t>
            </a:r>
            <a:r>
              <a:rPr lang="en-US" sz="1800" b="1" dirty="0" err="1"/>
              <a:t>Hankaar</a:t>
            </a:r>
            <a:endParaRPr lang="en-US" sz="18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/>
              <a:t>Five Virtues ~ Sat, </a:t>
            </a:r>
            <a:r>
              <a:rPr lang="en-US" sz="1800" b="1" dirty="0" err="1"/>
              <a:t>Santokh</a:t>
            </a:r>
            <a:r>
              <a:rPr lang="en-US" sz="1800" b="1" dirty="0"/>
              <a:t>, </a:t>
            </a:r>
            <a:r>
              <a:rPr lang="en-US" sz="1800" b="1" dirty="0" err="1"/>
              <a:t>Daya</a:t>
            </a:r>
            <a:r>
              <a:rPr lang="en-US" sz="1800" b="1" dirty="0"/>
              <a:t>, </a:t>
            </a:r>
            <a:r>
              <a:rPr lang="en-US" sz="1800" b="1" dirty="0" err="1"/>
              <a:t>Nimrata</a:t>
            </a:r>
            <a:r>
              <a:rPr lang="en-US" sz="1800" b="1" dirty="0"/>
              <a:t>, </a:t>
            </a:r>
            <a:r>
              <a:rPr lang="en-US" sz="1800" b="1" dirty="0" err="1"/>
              <a:t>Pyaar</a:t>
            </a:r>
            <a:r>
              <a:rPr lang="en-US" sz="1800" b="1" dirty="0"/>
              <a:t> </a:t>
            </a:r>
            <a:endParaRPr lang="en-US" sz="18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err="1" smtClean="0"/>
              <a:t>Charhdi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Kalah</a:t>
            </a:r>
            <a:r>
              <a:rPr lang="en-US" sz="1800" b="1" dirty="0" smtClean="0"/>
              <a:t> ~ Must accept the will of God with a positive attitude </a:t>
            </a:r>
          </a:p>
          <a:p>
            <a:pPr marL="0" lvl="1" indent="0">
              <a:buNone/>
            </a:pPr>
            <a:endParaRPr lang="en-US" sz="1800" b="1" dirty="0" smtClean="0"/>
          </a:p>
          <a:p>
            <a:pPr marL="0" lvl="1" indent="0">
              <a:buNone/>
            </a:pPr>
            <a:endParaRPr lang="en-US" sz="1800" b="1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2911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0400" y="1861250"/>
            <a:ext cx="914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Baha'i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114800" y="2045916"/>
            <a:ext cx="1447800" cy="1846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2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err="1" smtClean="0"/>
              <a:t>Baha’I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Monotheistic religion that believes all major faiths are revealed by one God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Founded by Baha’u’llah in the nineteenth century in Persia</a:t>
            </a:r>
          </a:p>
          <a:p>
            <a:pPr lvl="2"/>
            <a:r>
              <a:rPr lang="en-US" sz="1800" dirty="0" smtClean="0"/>
              <a:t>The Bab was a figure who prophesized the coming of Baha’u’llah</a:t>
            </a:r>
          </a:p>
          <a:p>
            <a:pPr lvl="2"/>
            <a:r>
              <a:rPr lang="en-US" sz="1800" dirty="0" err="1" smtClean="0"/>
              <a:t>Abdu’l</a:t>
            </a:r>
            <a:r>
              <a:rPr lang="en-US" sz="1800" dirty="0" smtClean="0"/>
              <a:t>-Baha was the son and successor of Baha’u’llah</a:t>
            </a:r>
          </a:p>
          <a:p>
            <a:pPr lvl="2"/>
            <a:r>
              <a:rPr lang="en-US" sz="1800" dirty="0" err="1" smtClean="0"/>
              <a:t>Abdu’l</a:t>
            </a:r>
            <a:r>
              <a:rPr lang="en-US" sz="1800" dirty="0" smtClean="0"/>
              <a:t>-Baha appointed </a:t>
            </a:r>
            <a:r>
              <a:rPr lang="en-US" sz="1800" dirty="0" err="1" smtClean="0"/>
              <a:t>Shoghi</a:t>
            </a:r>
            <a:r>
              <a:rPr lang="en-US" sz="1800" dirty="0" smtClean="0"/>
              <a:t> Effendi as his successor and made him the first Guardian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Believe in several Manifestations of God ~ major figures from Abrahamic and Vedic traditions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Major evangelization campaign called the Ten Year World Crusade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The Bab created the Baha’i calendar ~ 19 months of 19 days + 5 extra days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Symbols include the nine pointed star, the five pointed star (</a:t>
            </a:r>
            <a:r>
              <a:rPr lang="en-US" sz="1800" dirty="0" err="1" smtClean="0"/>
              <a:t>Haykal</a:t>
            </a:r>
            <a:r>
              <a:rPr lang="en-US" sz="1800" dirty="0" smtClean="0"/>
              <a:t>), the </a:t>
            </a:r>
            <a:r>
              <a:rPr lang="en-US" sz="1800" dirty="0" err="1" smtClean="0"/>
              <a:t>ringstone</a:t>
            </a:r>
            <a:r>
              <a:rPr lang="en-US" sz="1800" dirty="0" smtClean="0"/>
              <a:t> symbol, and the inscription of the Greatest Name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Scriptures ~ Book of Certitude is the most important</a:t>
            </a:r>
          </a:p>
          <a:p>
            <a:pPr lvl="2"/>
            <a:r>
              <a:rPr lang="en-US" sz="1800" dirty="0" smtClean="0"/>
              <a:t>Epistle to the Son of the Wolf, The Seven Valleys, </a:t>
            </a:r>
            <a:r>
              <a:rPr lang="en-US" sz="1800" dirty="0" err="1" smtClean="0"/>
              <a:t>Kitab-i-Aqdas</a:t>
            </a:r>
            <a:r>
              <a:rPr lang="en-US" sz="1800" dirty="0" smtClean="0"/>
              <a:t> ~ Most Holy Book (Baha’u’llah), Will and Testament (</a:t>
            </a:r>
            <a:r>
              <a:rPr lang="en-US" sz="1800" dirty="0" err="1" smtClean="0"/>
              <a:t>Abdu’l</a:t>
            </a:r>
            <a:r>
              <a:rPr lang="en-US" sz="1800" dirty="0" smtClean="0"/>
              <a:t>-Baha), God Passes By (Effendi)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2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11707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2520" cy="687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4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Baha’i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Universal House of Justice in Haifa, Israel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Eight Houses of Worship </a:t>
            </a:r>
          </a:p>
          <a:p>
            <a:pPr lvl="2"/>
            <a:r>
              <a:rPr lang="en-US" sz="1800" dirty="0" smtClean="0"/>
              <a:t>Nine sided buildings</a:t>
            </a:r>
          </a:p>
          <a:p>
            <a:pPr lvl="2"/>
            <a:r>
              <a:rPr lang="en-US" sz="1800" dirty="0" smtClean="0"/>
              <a:t>Wilmette, Illinois</a:t>
            </a:r>
          </a:p>
          <a:p>
            <a:pPr lvl="2"/>
            <a:r>
              <a:rPr lang="en-US" sz="1800" dirty="0" smtClean="0"/>
              <a:t>Delhi, </a:t>
            </a:r>
            <a:r>
              <a:rPr lang="en-US" sz="1800" dirty="0" err="1" smtClean="0"/>
              <a:t>Inidia</a:t>
            </a:r>
            <a:r>
              <a:rPr lang="en-US" sz="1800" dirty="0" smtClean="0"/>
              <a:t> ~ Lotus Temple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Believe in one world government, language, etc.</a:t>
            </a:r>
          </a:p>
        </p:txBody>
      </p:sp>
    </p:spTree>
    <p:extLst>
      <p:ext uri="{BB962C8B-B14F-4D97-AF65-F5344CB8AC3E}">
        <p14:creationId xmlns:p14="http://schemas.microsoft.com/office/powerpoint/2010/main" val="113033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86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29000" y="2013466"/>
            <a:ext cx="1295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Hinduism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>
            <a:off x="4724400" y="2198132"/>
            <a:ext cx="1447800" cy="1846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89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Hinduism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Possibly the oldest continuous religion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Concepts (prevalent in all Vedic religions)</a:t>
            </a:r>
          </a:p>
          <a:p>
            <a:pPr lvl="2"/>
            <a:r>
              <a:rPr lang="en-US" sz="1800" u="sng" dirty="0" smtClean="0"/>
              <a:t>Samsara</a:t>
            </a:r>
            <a:r>
              <a:rPr lang="en-US" sz="1800" dirty="0" smtClean="0"/>
              <a:t> ~ Cycle of life, death, and rebirth (reincarnation)</a:t>
            </a:r>
          </a:p>
          <a:p>
            <a:pPr lvl="2"/>
            <a:r>
              <a:rPr lang="en-US" sz="1800" u="sng" dirty="0" smtClean="0"/>
              <a:t>Karma</a:t>
            </a:r>
            <a:r>
              <a:rPr lang="en-US" sz="1800" dirty="0" smtClean="0"/>
              <a:t> ~ Good and bad actions determine how one is reincarnated</a:t>
            </a:r>
          </a:p>
          <a:p>
            <a:pPr lvl="2"/>
            <a:r>
              <a:rPr lang="en-US" sz="1800" u="sng" dirty="0" smtClean="0"/>
              <a:t>Moksha</a:t>
            </a:r>
            <a:r>
              <a:rPr lang="en-US" sz="1800" dirty="0" smtClean="0"/>
              <a:t> ~ Achievement of liberation from samsara</a:t>
            </a:r>
          </a:p>
          <a:p>
            <a:pPr lvl="2"/>
            <a:r>
              <a:rPr lang="en-US" sz="1800" u="sng" dirty="0" smtClean="0"/>
              <a:t>Nirvana</a:t>
            </a:r>
            <a:r>
              <a:rPr lang="en-US" sz="1800" dirty="0" smtClean="0"/>
              <a:t> ~ State of being liberated from samsara</a:t>
            </a:r>
          </a:p>
          <a:p>
            <a:pPr lvl="2"/>
            <a:r>
              <a:rPr lang="en-US" sz="1800" u="sng" dirty="0" smtClean="0"/>
              <a:t>Dharma</a:t>
            </a:r>
            <a:r>
              <a:rPr lang="en-US" sz="1800" dirty="0" smtClean="0"/>
              <a:t> ~ Truth, right way, moral truth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Scriptures</a:t>
            </a:r>
          </a:p>
          <a:p>
            <a:pPr lvl="2"/>
            <a:r>
              <a:rPr lang="en-US" sz="1800" u="sng" dirty="0" smtClean="0"/>
              <a:t>Vedas </a:t>
            </a:r>
          </a:p>
          <a:p>
            <a:pPr lvl="3"/>
            <a:r>
              <a:rPr lang="en-US" sz="1800" dirty="0" smtClean="0"/>
              <a:t>Sanskrit</a:t>
            </a:r>
          </a:p>
          <a:p>
            <a:pPr lvl="3"/>
            <a:r>
              <a:rPr lang="en-US" sz="1800" dirty="0" smtClean="0"/>
              <a:t>Rig, </a:t>
            </a:r>
            <a:r>
              <a:rPr lang="en-US" sz="1800" dirty="0" err="1" smtClean="0"/>
              <a:t>Yajur</a:t>
            </a:r>
            <a:r>
              <a:rPr lang="en-US" sz="1800" dirty="0" smtClean="0"/>
              <a:t>, </a:t>
            </a:r>
            <a:r>
              <a:rPr lang="en-US" sz="1800" dirty="0" err="1" smtClean="0"/>
              <a:t>Sama</a:t>
            </a:r>
            <a:r>
              <a:rPr lang="en-US" sz="1800" dirty="0" smtClean="0"/>
              <a:t>, </a:t>
            </a:r>
            <a:r>
              <a:rPr lang="en-US" sz="1800" dirty="0" err="1" smtClean="0"/>
              <a:t>Atharva</a:t>
            </a:r>
            <a:endParaRPr lang="en-US" sz="1800" dirty="0" smtClean="0"/>
          </a:p>
          <a:p>
            <a:pPr lvl="2"/>
            <a:r>
              <a:rPr lang="en-US" sz="1800" u="sng" dirty="0" smtClean="0"/>
              <a:t>Sutras </a:t>
            </a:r>
          </a:p>
          <a:p>
            <a:pPr lvl="3"/>
            <a:r>
              <a:rPr lang="en-US" sz="1800" dirty="0" smtClean="0"/>
              <a:t>Collections of proverbs or aphorisms</a:t>
            </a:r>
          </a:p>
          <a:p>
            <a:pPr lvl="3"/>
            <a:r>
              <a:rPr lang="en-US" sz="1800" dirty="0" smtClean="0"/>
              <a:t>Means “thread” because the texts were sewn together</a:t>
            </a:r>
          </a:p>
          <a:p>
            <a:pPr lvl="2"/>
            <a:r>
              <a:rPr lang="en-US" sz="1800" u="sng" dirty="0" smtClean="0"/>
              <a:t>Upanishads</a:t>
            </a:r>
          </a:p>
          <a:p>
            <a:pPr lvl="3"/>
            <a:r>
              <a:rPr lang="en-US" sz="1800" dirty="0" smtClean="0"/>
              <a:t>Commentaries on the Vedas</a:t>
            </a:r>
          </a:p>
          <a:p>
            <a:pPr lvl="3"/>
            <a:r>
              <a:rPr lang="en-US" sz="1800" dirty="0" smtClean="0"/>
              <a:t>Means “sitting near”</a:t>
            </a:r>
          </a:p>
          <a:p>
            <a:pPr marL="466344" lvl="3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2313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62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Hinduism cont.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u="sng" dirty="0" err="1" smtClean="0"/>
              <a:t>Mahabarata</a:t>
            </a:r>
            <a:endParaRPr lang="en-US" sz="1800" u="sng" dirty="0" smtClean="0"/>
          </a:p>
          <a:p>
            <a:pPr lvl="2"/>
            <a:r>
              <a:rPr lang="en-US" sz="1800" dirty="0" smtClean="0"/>
              <a:t>Epic detailing the </a:t>
            </a:r>
            <a:r>
              <a:rPr lang="en-US" sz="1800" dirty="0" err="1" smtClean="0"/>
              <a:t>Kurukshetra</a:t>
            </a:r>
            <a:r>
              <a:rPr lang="en-US" sz="1800" dirty="0" smtClean="0"/>
              <a:t> War between the </a:t>
            </a:r>
            <a:r>
              <a:rPr lang="en-US" sz="1800" dirty="0" err="1" smtClean="0"/>
              <a:t>Kauravas</a:t>
            </a:r>
            <a:r>
              <a:rPr lang="en-US" sz="1800" dirty="0" smtClean="0"/>
              <a:t> and </a:t>
            </a:r>
            <a:r>
              <a:rPr lang="en-US" sz="1800" dirty="0" err="1" smtClean="0"/>
              <a:t>Pandavas</a:t>
            </a:r>
            <a:endParaRPr lang="en-US" sz="1800" dirty="0" smtClean="0"/>
          </a:p>
          <a:p>
            <a:pPr lvl="2"/>
            <a:r>
              <a:rPr lang="en-US" sz="1800" dirty="0" smtClean="0"/>
              <a:t>Contains the Bhagavad Gita where Krishna gives advice to the </a:t>
            </a:r>
            <a:r>
              <a:rPr lang="en-US" sz="1800" dirty="0" err="1" smtClean="0"/>
              <a:t>Pandava</a:t>
            </a:r>
            <a:r>
              <a:rPr lang="en-US" sz="1800" dirty="0" smtClean="0"/>
              <a:t> prince </a:t>
            </a:r>
            <a:r>
              <a:rPr lang="en-US" sz="1800" dirty="0" err="1" smtClean="0"/>
              <a:t>Arjuna</a:t>
            </a:r>
            <a:r>
              <a:rPr lang="en-US" sz="1800" dirty="0" smtClean="0"/>
              <a:t> before a battle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u="sng" dirty="0" smtClean="0"/>
              <a:t>Ramayana</a:t>
            </a:r>
          </a:p>
          <a:p>
            <a:pPr lvl="2"/>
            <a:r>
              <a:rPr lang="en-US" sz="1800" dirty="0" smtClean="0"/>
              <a:t>Epic about the avatar of Vishnu, Rama, who tries to rescue his wife </a:t>
            </a:r>
            <a:r>
              <a:rPr lang="en-US" sz="1800" dirty="0" err="1" smtClean="0"/>
              <a:t>Sita</a:t>
            </a:r>
            <a:r>
              <a:rPr lang="en-US" sz="1800" dirty="0" smtClean="0"/>
              <a:t> when she is taken by the king of Sri Lanka, </a:t>
            </a:r>
            <a:r>
              <a:rPr lang="en-US" sz="1800" dirty="0" err="1" smtClean="0"/>
              <a:t>Ravana</a:t>
            </a: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Holidays</a:t>
            </a:r>
          </a:p>
          <a:p>
            <a:pPr lvl="2"/>
            <a:r>
              <a:rPr lang="en-US" sz="1800" u="sng" dirty="0" smtClean="0"/>
              <a:t>Diwali </a:t>
            </a:r>
          </a:p>
          <a:p>
            <a:pPr lvl="3"/>
            <a:r>
              <a:rPr lang="en-US" sz="1800" dirty="0" smtClean="0"/>
              <a:t>Festival of lights</a:t>
            </a:r>
          </a:p>
          <a:p>
            <a:pPr lvl="3"/>
            <a:r>
              <a:rPr lang="en-US" sz="1800" dirty="0" smtClean="0"/>
              <a:t>Light </a:t>
            </a:r>
            <a:r>
              <a:rPr lang="en-US" sz="1800" dirty="0" err="1" smtClean="0"/>
              <a:t>diyas</a:t>
            </a:r>
            <a:r>
              <a:rPr lang="en-US" sz="1800" dirty="0" smtClean="0"/>
              <a:t> (lamps)</a:t>
            </a:r>
          </a:p>
          <a:p>
            <a:pPr lvl="3"/>
            <a:r>
              <a:rPr lang="en-US" sz="1800" dirty="0" smtClean="0"/>
              <a:t>Celebrates Lakshmi ~ Wealth </a:t>
            </a:r>
          </a:p>
          <a:p>
            <a:pPr lvl="3"/>
            <a:r>
              <a:rPr lang="en-US" sz="1800" dirty="0" smtClean="0"/>
              <a:t>New fiscal year </a:t>
            </a:r>
          </a:p>
          <a:p>
            <a:pPr lvl="3"/>
            <a:r>
              <a:rPr lang="en-US" sz="1800" dirty="0" smtClean="0"/>
              <a:t>Days celebrate love between husband and wife and brother and sister</a:t>
            </a:r>
          </a:p>
        </p:txBody>
      </p:sp>
    </p:spTree>
    <p:extLst>
      <p:ext uri="{BB962C8B-B14F-4D97-AF65-F5344CB8AC3E}">
        <p14:creationId xmlns:p14="http://schemas.microsoft.com/office/powerpoint/2010/main" val="150968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Hinduism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u="sng" dirty="0"/>
              <a:t>Holi</a:t>
            </a:r>
          </a:p>
          <a:p>
            <a:pPr lvl="2"/>
            <a:r>
              <a:rPr lang="en-US" sz="1800" dirty="0"/>
              <a:t>Festival of colors</a:t>
            </a:r>
          </a:p>
          <a:p>
            <a:pPr lvl="2"/>
            <a:r>
              <a:rPr lang="en-US" sz="1800" dirty="0"/>
              <a:t>Throw colored powder</a:t>
            </a:r>
          </a:p>
          <a:p>
            <a:pPr lvl="2"/>
            <a:r>
              <a:rPr lang="en-US" sz="1800" dirty="0"/>
              <a:t>Starts with </a:t>
            </a:r>
            <a:r>
              <a:rPr lang="en-US" sz="1800" dirty="0" err="1"/>
              <a:t>Holika</a:t>
            </a:r>
            <a:r>
              <a:rPr lang="en-US" sz="1800" dirty="0"/>
              <a:t> bonfire</a:t>
            </a:r>
          </a:p>
          <a:p>
            <a:pPr lvl="2"/>
            <a:r>
              <a:rPr lang="en-US" sz="1800" dirty="0"/>
              <a:t>Celebrates the defeat of the king </a:t>
            </a:r>
            <a:r>
              <a:rPr lang="en-US" sz="1800" dirty="0" err="1"/>
              <a:t>Hiranyakashipu</a:t>
            </a:r>
            <a:r>
              <a:rPr lang="en-US" sz="1800" dirty="0"/>
              <a:t> who wanted to be worshipped because he was indestructible. His sister </a:t>
            </a:r>
            <a:r>
              <a:rPr lang="en-US" sz="1800" dirty="0" err="1"/>
              <a:t>Holika</a:t>
            </a:r>
            <a:r>
              <a:rPr lang="en-US" sz="1800" dirty="0"/>
              <a:t> tried to kill his son </a:t>
            </a:r>
            <a:r>
              <a:rPr lang="en-US" sz="1800" dirty="0" err="1"/>
              <a:t>Prahlada</a:t>
            </a:r>
            <a:r>
              <a:rPr lang="en-US" sz="1800" dirty="0"/>
              <a:t> who worshipped Vishnu, but she got burned and </a:t>
            </a:r>
            <a:r>
              <a:rPr lang="en-US" sz="1800" dirty="0" err="1"/>
              <a:t>Hiranvakashipu</a:t>
            </a:r>
            <a:r>
              <a:rPr lang="en-US" sz="1800" dirty="0"/>
              <a:t> got killed by Vishnu.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75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252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33800" y="2068884"/>
            <a:ext cx="1219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Buddhism</a:t>
            </a:r>
            <a:endParaRPr lang="en-US" dirty="0"/>
          </a:p>
        </p:txBody>
      </p:sp>
      <p:cxnSp>
        <p:nvCxnSpPr>
          <p:cNvPr id="5" name="Straight Arrow Connector 4"/>
          <p:cNvCxnSpPr>
            <a:stCxn id="4" idx="3"/>
          </p:cNvCxnSpPr>
          <p:nvPr/>
        </p:nvCxnSpPr>
        <p:spPr>
          <a:xfrm>
            <a:off x="4953000" y="2253550"/>
            <a:ext cx="1447800" cy="1846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3"/>
          </p:cNvCxnSpPr>
          <p:nvPr/>
        </p:nvCxnSpPr>
        <p:spPr>
          <a:xfrm flipV="1">
            <a:off x="4953000" y="1981200"/>
            <a:ext cx="1828800" cy="2723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02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Buddhism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Founded 6</a:t>
            </a:r>
            <a:r>
              <a:rPr lang="en-US" sz="1800" baseline="30000" dirty="0" smtClean="0"/>
              <a:t>th</a:t>
            </a:r>
            <a:r>
              <a:rPr lang="en-US" sz="1800" dirty="0"/>
              <a:t> </a:t>
            </a:r>
            <a:r>
              <a:rPr lang="en-US" sz="1800" dirty="0" smtClean="0"/>
              <a:t>– 4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century BC by the Prince Siddhartha Gautama who achieved enlightenment while sitting under the Bodhi tree</a:t>
            </a:r>
          </a:p>
          <a:p>
            <a:pPr lvl="2"/>
            <a:r>
              <a:rPr lang="en-US" sz="1800" dirty="0" smtClean="0"/>
              <a:t>Broke off from Hinduism (</a:t>
            </a:r>
            <a:r>
              <a:rPr lang="en-US" sz="1800" dirty="0" err="1" smtClean="0"/>
              <a:t>kinda</a:t>
            </a:r>
            <a:r>
              <a:rPr lang="en-US" sz="1800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Four Noble Truths ~ Central beliefs</a:t>
            </a:r>
          </a:p>
          <a:p>
            <a:pPr lvl="2"/>
            <a:r>
              <a:rPr lang="en-US" sz="1800" dirty="0" smtClean="0"/>
              <a:t>All about </a:t>
            </a:r>
            <a:r>
              <a:rPr lang="en-US" sz="1800" dirty="0" err="1" smtClean="0"/>
              <a:t>dukkha</a:t>
            </a:r>
            <a:r>
              <a:rPr lang="en-US" sz="1800" dirty="0" smtClean="0"/>
              <a:t> (suffering) ~ Where it comes from (desires), how to get rid of it), etc.</a:t>
            </a:r>
          </a:p>
          <a:p>
            <a:pPr lvl="2"/>
            <a:r>
              <a:rPr lang="en-US" sz="1800" dirty="0" smtClean="0"/>
              <a:t>Include the way to get rid of suffering, the Eightfold Path/Middle Path</a:t>
            </a:r>
          </a:p>
          <a:p>
            <a:pPr lvl="3"/>
            <a:r>
              <a:rPr lang="en-US" sz="1800" dirty="0" smtClean="0"/>
              <a:t>Represented by dharma wheel</a:t>
            </a:r>
          </a:p>
          <a:p>
            <a:pPr lvl="3"/>
            <a:r>
              <a:rPr lang="en-US" sz="1800" dirty="0" smtClean="0"/>
              <a:t>Includes “virtues” related to wisdom, ethical conduct, and concentration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Cessation of existence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Three Jewels</a:t>
            </a:r>
          </a:p>
          <a:p>
            <a:pPr lvl="2"/>
            <a:r>
              <a:rPr lang="en-US" sz="1800" dirty="0" smtClean="0"/>
              <a:t>Buddha, Dharma (teachings), Sangha (community)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Has two major schools and lots of </a:t>
            </a:r>
            <a:r>
              <a:rPr lang="en-US" sz="1800" dirty="0" err="1" smtClean="0"/>
              <a:t>subsects</a:t>
            </a:r>
            <a:r>
              <a:rPr lang="en-US" sz="1800" dirty="0" smtClean="0"/>
              <a:t> </a:t>
            </a:r>
          </a:p>
          <a:p>
            <a:pPr lvl="2"/>
            <a:r>
              <a:rPr lang="en-US" sz="1800" dirty="0" smtClean="0"/>
              <a:t>Theravada (Teaching of the Elders)</a:t>
            </a:r>
          </a:p>
          <a:p>
            <a:pPr lvl="3"/>
            <a:r>
              <a:rPr lang="en-US" sz="1800" dirty="0" smtClean="0"/>
              <a:t>Oldest school</a:t>
            </a:r>
          </a:p>
          <a:p>
            <a:pPr lvl="3"/>
            <a:r>
              <a:rPr lang="en-US" sz="1800" dirty="0" err="1" smtClean="0"/>
              <a:t>Pali</a:t>
            </a:r>
            <a:r>
              <a:rPr lang="en-US" sz="1800" dirty="0" smtClean="0"/>
              <a:t> Canon/</a:t>
            </a:r>
            <a:r>
              <a:rPr lang="en-US" sz="1800" dirty="0" err="1" smtClean="0"/>
              <a:t>Tipitaka</a:t>
            </a:r>
            <a:r>
              <a:rPr lang="en-US" sz="1800" dirty="0" smtClean="0"/>
              <a:t> (Three Baskets)</a:t>
            </a:r>
          </a:p>
          <a:p>
            <a:pPr lvl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79086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6"/>
            <a:ext cx="9144000" cy="6776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3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Buddhism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u="sng" dirty="0"/>
              <a:t>Mahayana</a:t>
            </a:r>
            <a:r>
              <a:rPr lang="en-US" sz="1800" dirty="0"/>
              <a:t> (Greater Vehicle)</a:t>
            </a:r>
          </a:p>
          <a:p>
            <a:pPr lvl="2"/>
            <a:r>
              <a:rPr lang="en-US" sz="1800" dirty="0"/>
              <a:t>Believe in Bodhisattvas ~ People who do not enter nirvana in order to help others get there</a:t>
            </a:r>
          </a:p>
          <a:p>
            <a:pPr lvl="2"/>
            <a:r>
              <a:rPr lang="en-US" sz="1800" dirty="0"/>
              <a:t>Includes Zen and Pure Land Schools</a:t>
            </a:r>
          </a:p>
          <a:p>
            <a:pPr lvl="2"/>
            <a:r>
              <a:rPr lang="en-US" sz="1800" dirty="0"/>
              <a:t>Scriptures include several sutras: Perfect Wisdom, </a:t>
            </a:r>
            <a:r>
              <a:rPr lang="en-US" sz="1800" dirty="0" smtClean="0"/>
              <a:t>Platform (Zen), </a:t>
            </a:r>
            <a:r>
              <a:rPr lang="en-US" sz="1800" dirty="0"/>
              <a:t>Lotus, </a:t>
            </a:r>
            <a:r>
              <a:rPr lang="en-US" sz="1800" dirty="0" smtClean="0"/>
              <a:t>Nirvana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u="sng" dirty="0" smtClean="0"/>
              <a:t>Zen </a:t>
            </a:r>
          </a:p>
          <a:p>
            <a:pPr lvl="2"/>
            <a:r>
              <a:rPr lang="en-US" sz="1800" dirty="0" smtClean="0"/>
              <a:t>Brought to China by the monk </a:t>
            </a:r>
            <a:r>
              <a:rPr lang="en-US" sz="1800" dirty="0" err="1" smtClean="0"/>
              <a:t>Bodhidharma</a:t>
            </a:r>
            <a:endParaRPr lang="en-US" sz="1800" dirty="0" smtClean="0"/>
          </a:p>
          <a:p>
            <a:pPr lvl="2"/>
            <a:r>
              <a:rPr lang="en-US" sz="1800" dirty="0" err="1"/>
              <a:t>Laṅkāvatāra</a:t>
            </a:r>
            <a:r>
              <a:rPr lang="en-US" sz="1800" dirty="0"/>
              <a:t> </a:t>
            </a:r>
            <a:r>
              <a:rPr lang="en-US" sz="1800" dirty="0" err="1" smtClean="0"/>
              <a:t>Sūtra</a:t>
            </a:r>
            <a:r>
              <a:rPr lang="en-US" sz="1800" dirty="0" smtClean="0"/>
              <a:t>  and Flower Sermon (Buddha) were important in its development</a:t>
            </a:r>
            <a:endParaRPr lang="en-US" sz="1800" dirty="0"/>
          </a:p>
          <a:p>
            <a:pPr lvl="2"/>
            <a:r>
              <a:rPr lang="en-US" sz="1800" u="sng" dirty="0" err="1" smtClean="0"/>
              <a:t>Koans</a:t>
            </a:r>
            <a:r>
              <a:rPr lang="en-US" sz="1800" dirty="0" smtClean="0"/>
              <a:t> ~ Paradoxical sayings that aid in meditation</a:t>
            </a:r>
          </a:p>
          <a:p>
            <a:pPr lvl="3"/>
            <a:r>
              <a:rPr lang="en-US" sz="1800" dirty="0" smtClean="0"/>
              <a:t>Contained in the Blue Cliff Record and The Gateless Gate</a:t>
            </a:r>
          </a:p>
          <a:p>
            <a:pPr lvl="2"/>
            <a:r>
              <a:rPr lang="en-US" sz="1800" dirty="0" err="1" smtClean="0"/>
              <a:t>Zazen</a:t>
            </a:r>
            <a:r>
              <a:rPr lang="en-US" sz="1800" dirty="0" smtClean="0"/>
              <a:t>/</a:t>
            </a:r>
            <a:r>
              <a:rPr lang="en-US" sz="1800" dirty="0" err="1" smtClean="0"/>
              <a:t>shikantaza</a:t>
            </a:r>
            <a:r>
              <a:rPr lang="en-US" sz="1800" dirty="0" smtClean="0"/>
              <a:t> (meditation)</a:t>
            </a:r>
          </a:p>
          <a:p>
            <a:pPr lvl="2"/>
            <a:r>
              <a:rPr lang="en-US" sz="1800" dirty="0" smtClean="0"/>
              <a:t>Schools ~ Rinzai, Soto, </a:t>
            </a:r>
            <a:r>
              <a:rPr lang="en-US" sz="1800" dirty="0" err="1" smtClean="0"/>
              <a:t>Sanbo</a:t>
            </a:r>
            <a:r>
              <a:rPr lang="en-US" sz="1800" dirty="0" smtClean="0"/>
              <a:t> </a:t>
            </a:r>
            <a:r>
              <a:rPr lang="en-US" sz="1800" dirty="0" err="1" smtClean="0"/>
              <a:t>Kyodan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06661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54" y="-27709"/>
            <a:ext cx="914945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0" y="1962789"/>
            <a:ext cx="1066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Jainism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>
            <a:off x="4114800" y="2147455"/>
            <a:ext cx="2133600" cy="3671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9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smtClean="0"/>
              <a:t>Jainism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Major belief is </a:t>
            </a:r>
            <a:r>
              <a:rPr lang="en-US" sz="1800" u="sng" dirty="0" smtClean="0"/>
              <a:t>ahimsa</a:t>
            </a:r>
            <a:r>
              <a:rPr lang="en-US" sz="1800" dirty="0" smtClean="0"/>
              <a:t>  (nonviolence)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Important figures are the 24 </a:t>
            </a:r>
            <a:r>
              <a:rPr lang="en-US" sz="1800" dirty="0" err="1" smtClean="0"/>
              <a:t>Tirthankaras</a:t>
            </a:r>
            <a:r>
              <a:rPr lang="en-US" sz="1800" dirty="0" smtClean="0"/>
              <a:t> (Ford-Makers)</a:t>
            </a:r>
          </a:p>
          <a:p>
            <a:pPr lvl="2"/>
            <a:r>
              <a:rPr lang="en-US" sz="1800" dirty="0" smtClean="0"/>
              <a:t>Last one was </a:t>
            </a:r>
            <a:r>
              <a:rPr lang="en-US" sz="1800" dirty="0" err="1" smtClean="0"/>
              <a:t>Mahavira</a:t>
            </a: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Major sects are the  </a:t>
            </a:r>
            <a:r>
              <a:rPr lang="en-US" sz="1800" dirty="0" err="1" smtClean="0"/>
              <a:t>Digambara</a:t>
            </a:r>
            <a:r>
              <a:rPr lang="en-US" sz="1800" dirty="0" smtClean="0"/>
              <a:t> (sky-clad), and </a:t>
            </a:r>
            <a:r>
              <a:rPr lang="en-US" sz="1800" dirty="0" err="1" smtClean="0"/>
              <a:t>Svetambara</a:t>
            </a:r>
            <a:r>
              <a:rPr lang="en-US" sz="1800" dirty="0" smtClean="0"/>
              <a:t> (white-clad)</a:t>
            </a:r>
          </a:p>
          <a:p>
            <a:pPr lvl="2"/>
            <a:r>
              <a:rPr lang="en-US" sz="1800" dirty="0" smtClean="0"/>
              <a:t>Disagree on whether </a:t>
            </a:r>
            <a:r>
              <a:rPr lang="en-US" sz="1800" dirty="0" err="1" smtClean="0"/>
              <a:t>Mallinath</a:t>
            </a:r>
            <a:r>
              <a:rPr lang="en-US" sz="1800" dirty="0" smtClean="0"/>
              <a:t> was a man or woman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The Agamas are the most important scriptures</a:t>
            </a:r>
          </a:p>
          <a:p>
            <a:pPr lvl="2"/>
            <a:r>
              <a:rPr lang="en-US" sz="1800" dirty="0" smtClean="0"/>
              <a:t>Book of Reality is another thing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Symbolized by a hand with a wheel </a:t>
            </a:r>
          </a:p>
          <a:p>
            <a:pPr lvl="2"/>
            <a:r>
              <a:rPr lang="en-US" sz="1800" dirty="0" smtClean="0"/>
              <a:t>Another symbol is the swastika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/>
              <a:t>Believe in </a:t>
            </a:r>
            <a:r>
              <a:rPr lang="en-US" sz="1800" b="1" dirty="0" err="1" smtClean="0"/>
              <a:t>Anekantavada</a:t>
            </a:r>
            <a:r>
              <a:rPr lang="en-US" sz="1800" b="1" dirty="0" smtClean="0"/>
              <a:t> ~ Truth can be approached in more than one way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1" dirty="0" smtClean="0"/>
              <a:t>Monks adhere to the Five Great Vows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07220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2400" y="1644134"/>
            <a:ext cx="99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Taoism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>
            <a:off x="4953000" y="1828800"/>
            <a:ext cx="1676400" cy="1846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63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smtClean="0"/>
              <a:t>Taoism/Daoism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Chinese philosophy/religion founded by Laozi </a:t>
            </a:r>
          </a:p>
          <a:p>
            <a:pPr lvl="2"/>
            <a:r>
              <a:rPr lang="en-US" sz="1800" dirty="0" smtClean="0"/>
              <a:t>Another major contributor to it was Zhuangzi</a:t>
            </a:r>
          </a:p>
          <a:p>
            <a:pPr lvl="2"/>
            <a:r>
              <a:rPr lang="en-US" sz="1800" dirty="0" smtClean="0"/>
              <a:t>All about harmony of life with the Tao (way)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Its “holy book,” written by Laozi, is the </a:t>
            </a:r>
            <a:r>
              <a:rPr lang="en-US" sz="1800" u="sng" dirty="0" smtClean="0"/>
              <a:t>Tao </a:t>
            </a:r>
            <a:r>
              <a:rPr lang="en-US" sz="1800" u="sng" dirty="0" err="1" smtClean="0"/>
              <a:t>Te</a:t>
            </a:r>
            <a:r>
              <a:rPr lang="en-US" sz="1800" u="sng" dirty="0" smtClean="0"/>
              <a:t> </a:t>
            </a:r>
            <a:r>
              <a:rPr lang="en-US" sz="1800" u="sng" dirty="0" err="1" smtClean="0"/>
              <a:t>Ching</a:t>
            </a:r>
            <a:endParaRPr lang="en-US" sz="1800" u="sng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Chief concept is </a:t>
            </a:r>
            <a:r>
              <a:rPr lang="en-US" sz="1800" dirty="0" err="1" smtClean="0"/>
              <a:t>wu-wei</a:t>
            </a:r>
            <a:r>
              <a:rPr lang="en-US" sz="1800" dirty="0" smtClean="0"/>
              <a:t>, “without action”</a:t>
            </a:r>
          </a:p>
          <a:p>
            <a:pPr lvl="2"/>
            <a:r>
              <a:rPr lang="en-US" sz="1800" dirty="0" smtClean="0"/>
              <a:t>Don’t disturb the flow of the universe; go with the flow</a:t>
            </a:r>
            <a:endParaRPr lang="en-US" sz="1800" dirty="0"/>
          </a:p>
          <a:p>
            <a:pPr lvl="2"/>
            <a:r>
              <a:rPr lang="en-US" sz="1800" dirty="0" smtClean="0"/>
              <a:t>Associated with being yielding like water or being like an uncut block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Three  Treasures ~ compassion, frugality, and humility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The Five Pecks of Rice rebellion was led by one of its Celestial Masters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Deities include the Jade Emperor and the Three Pure Ones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2630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Ean\AppData\Local\Microsoft\Windows\Temporary Internet Files\Content.IE5\S7P5FSI8\MC900293220[2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22405"/>
            <a:ext cx="6096000" cy="561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99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1295400"/>
            <a:ext cx="1524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Confucianism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>
            <a:off x="4800600" y="1480066"/>
            <a:ext cx="1752600" cy="4249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37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smtClean="0"/>
              <a:t>Confucianism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Chinese semi-religious philosophy based on the  teaching of  </a:t>
            </a:r>
            <a:r>
              <a:rPr lang="en-US" sz="1800" u="sng" dirty="0" smtClean="0"/>
              <a:t>Confucius</a:t>
            </a:r>
            <a:r>
              <a:rPr lang="en-US" sz="1800" dirty="0" smtClean="0"/>
              <a:t>, who lived from  551-479 BC</a:t>
            </a:r>
          </a:p>
          <a:p>
            <a:pPr lvl="2"/>
            <a:r>
              <a:rPr lang="en-US" sz="1800" dirty="0" smtClean="0"/>
              <a:t> The </a:t>
            </a:r>
            <a:r>
              <a:rPr lang="en-US" sz="1800" u="sng" dirty="0" smtClean="0"/>
              <a:t>Analects</a:t>
            </a:r>
            <a:r>
              <a:rPr lang="en-US" sz="1800" dirty="0" smtClean="0"/>
              <a:t> are mostly attributed to him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Has Five Classics ~ I </a:t>
            </a:r>
            <a:r>
              <a:rPr lang="en-US" sz="1800" dirty="0" err="1" smtClean="0"/>
              <a:t>Ching</a:t>
            </a:r>
            <a:r>
              <a:rPr lang="en-US" sz="1800" dirty="0" smtClean="0"/>
              <a:t>, Classic of Poetry, Book of Documents, Book of Rites, Spring and Autumn Annals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Highly emphasizes filial piety/respect for elders and the rectification of names</a:t>
            </a:r>
          </a:p>
          <a:p>
            <a:pPr lvl="2"/>
            <a:r>
              <a:rPr lang="en-US" sz="1800" dirty="0" smtClean="0"/>
              <a:t>Five Bonds ~ ruler/subject, father/son, husband/wife, older brother/younger brother, friend to friend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Five Constants ~ Ren, Yi, Li, </a:t>
            </a:r>
            <a:r>
              <a:rPr lang="en-US" sz="1800" dirty="0" err="1" smtClean="0"/>
              <a:t>Zhi</a:t>
            </a:r>
            <a:r>
              <a:rPr lang="en-US" sz="1800" dirty="0" smtClean="0"/>
              <a:t>, Xin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err="1" smtClean="0"/>
              <a:t>Sizi</a:t>
            </a:r>
            <a:r>
              <a:rPr lang="en-US" sz="1800" dirty="0" smtClean="0"/>
              <a:t> (four virtues) ~ </a:t>
            </a:r>
            <a:r>
              <a:rPr lang="en-US" sz="1800" dirty="0" err="1" smtClean="0"/>
              <a:t>Zhong</a:t>
            </a:r>
            <a:r>
              <a:rPr lang="en-US" sz="1800" dirty="0" smtClean="0"/>
              <a:t>, Xiao, </a:t>
            </a:r>
            <a:r>
              <a:rPr lang="en-US" sz="1800" dirty="0" err="1" smtClean="0"/>
              <a:t>Jie</a:t>
            </a:r>
            <a:r>
              <a:rPr lang="en-US" sz="1800" dirty="0" smtClean="0"/>
              <a:t>, Yi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Confucius came up with the “Silver Rule,” which is like the Golden Rule but in the negative ~ Don’t do to others what you don’t want them to do to you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Mencius was the most important after Confucius (more Neo-Confucian though)</a:t>
            </a:r>
          </a:p>
          <a:p>
            <a:pPr lvl="2"/>
            <a:r>
              <a:rPr lang="en-US" sz="1800" dirty="0" smtClean="0"/>
              <a:t>He wrote a book named after him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dirty="0" smtClean="0"/>
          </a:p>
          <a:p>
            <a:pPr lvl="2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6346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486383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-228599"/>
            <a:ext cx="4695825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05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628</TotalTime>
  <Words>2185</Words>
  <Application>Microsoft Office PowerPoint</Application>
  <PresentationFormat>On-screen Show (4:3)</PresentationFormat>
  <Paragraphs>304</Paragraphs>
  <Slides>42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Angles</vt:lpstr>
      <vt:lpstr>Catholic Central Quiz Bowl Camp</vt:lpstr>
      <vt:lpstr>Religion v. Mythology V. Philosophy</vt:lpstr>
      <vt:lpstr>How to Be good at religion</vt:lpstr>
      <vt:lpstr>PowerPoint Presentation</vt:lpstr>
      <vt:lpstr>Judaism</vt:lpstr>
      <vt:lpstr>PowerPoint Presentation</vt:lpstr>
      <vt:lpstr>More Jewish Stuff</vt:lpstr>
      <vt:lpstr>Even More Jewish stuff</vt:lpstr>
      <vt:lpstr>Almost Done</vt:lpstr>
      <vt:lpstr>PowerPoint Presentation</vt:lpstr>
      <vt:lpstr>Islam</vt:lpstr>
      <vt:lpstr>PowerPoint Presentation</vt:lpstr>
      <vt:lpstr>Islam Cont.</vt:lpstr>
      <vt:lpstr>PowerPoint Presentation</vt:lpstr>
      <vt:lpstr>Zoroastrianism</vt:lpstr>
      <vt:lpstr>PowerPoint Presentation</vt:lpstr>
      <vt:lpstr>Zoroastrianism Cont. </vt:lpstr>
      <vt:lpstr>PowerPoint Presentation</vt:lpstr>
      <vt:lpstr>Sikhism</vt:lpstr>
      <vt:lpstr>kHANDA</vt:lpstr>
      <vt:lpstr>Sikhism Cont. </vt:lpstr>
      <vt:lpstr>PowerPoint Presentation</vt:lpstr>
      <vt:lpstr>Baha’I </vt:lpstr>
      <vt:lpstr>PowerPoint Presentation</vt:lpstr>
      <vt:lpstr>More Baha’i</vt:lpstr>
      <vt:lpstr>PowerPoint Presentation</vt:lpstr>
      <vt:lpstr>Hinduism</vt:lpstr>
      <vt:lpstr>PowerPoint Presentation</vt:lpstr>
      <vt:lpstr>Hinduism cont.</vt:lpstr>
      <vt:lpstr>Hinduism Cont.</vt:lpstr>
      <vt:lpstr>PowerPoint Presentation</vt:lpstr>
      <vt:lpstr>Buddhism </vt:lpstr>
      <vt:lpstr>PowerPoint Presentation</vt:lpstr>
      <vt:lpstr>Buddhism Cont. </vt:lpstr>
      <vt:lpstr>PowerPoint Presentation</vt:lpstr>
      <vt:lpstr>Jainism</vt:lpstr>
      <vt:lpstr>PowerPoint Presentation</vt:lpstr>
      <vt:lpstr>Taoism/Daoism</vt:lpstr>
      <vt:lpstr>PowerPoint Presentation</vt:lpstr>
      <vt:lpstr>PowerPoint Presentation</vt:lpstr>
      <vt:lpstr>Confucianism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Catholic Central Quiz Bowl Camp</dc:title>
  <dc:creator>Ean</dc:creator>
  <cp:lastModifiedBy>Ean</cp:lastModifiedBy>
  <cp:revision>57</cp:revision>
  <dcterms:created xsi:type="dcterms:W3CDTF">2014-07-09T00:20:48Z</dcterms:created>
  <dcterms:modified xsi:type="dcterms:W3CDTF">2015-07-31T23:52:32Z</dcterms:modified>
</cp:coreProperties>
</file>