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6" r:id="rId1"/>
  </p:sldMasterIdLst>
  <p:sldIdLst>
    <p:sldId id="256" r:id="rId2"/>
    <p:sldId id="257" r:id="rId3"/>
    <p:sldId id="258" r:id="rId4"/>
    <p:sldId id="259" r:id="rId5"/>
    <p:sldId id="261" r:id="rId6"/>
    <p:sldId id="260" r:id="rId7"/>
    <p:sldId id="262" r:id="rId8"/>
    <p:sldId id="264" r:id="rId9"/>
    <p:sldId id="269" r:id="rId10"/>
    <p:sldId id="270" r:id="rId11"/>
    <p:sldId id="271" r:id="rId12"/>
    <p:sldId id="263" r:id="rId13"/>
    <p:sldId id="265" r:id="rId14"/>
    <p:sldId id="266" r:id="rId15"/>
    <p:sldId id="267" r:id="rId16"/>
    <p:sldId id="268"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1" autoAdjust="0"/>
    <p:restoredTop sz="94660"/>
  </p:normalViewPr>
  <p:slideViewPr>
    <p:cSldViewPr snapToGrid="0">
      <p:cViewPr>
        <p:scale>
          <a:sx n="74" d="100"/>
          <a:sy n="74" d="100"/>
        </p:scale>
        <p:origin x="72" y="42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AAD347D-5ACD-4C99-B74B-A9C85AD731AF}" type="datetimeFigureOut">
              <a:rPr lang="en-US" smtClean="0"/>
              <a:t>8/4/2017</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53059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41828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509A250-FF31-4206-8172-F9D3106AACB1}" type="datetimeFigureOut">
              <a:rPr lang="en-US" smtClean="0"/>
              <a:t>8/4/2017</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003851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smtClean="0"/>
              <a:t>8/4/2017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75035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smtClean="0"/>
              <a:t>8/4/2017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80579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8/4/2017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8140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8/4/2017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22852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95117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32834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6677212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509A250-FF31-4206-8172-F9D3106AACB1}" type="datetimeFigureOut">
              <a:rPr lang="en-US" smtClean="0"/>
              <a:t>8/4/2017</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38292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509A250-FF31-4206-8172-F9D3106AACB1}" type="datetimeFigureOut">
              <a:rPr lang="en-US" smtClean="0"/>
              <a:t>8/4/2017</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02111984F565}" type="slidenum">
              <a:rPr lang="en-US" smtClean="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44902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509A250-FF31-4206-8172-F9D3106AACB1}" type="datetimeFigureOut">
              <a:rPr lang="en-US" smtClean="0"/>
              <a:t>8/4/2017</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60291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509A250-FF31-4206-8172-F9D3106AACB1}" type="datetimeFigureOut">
              <a:rPr lang="en-US" smtClean="0"/>
              <a:t>8/4/2017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3611426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509A250-FF31-4206-8172-F9D3106AACB1}" type="datetimeFigureOut">
              <a:rPr lang="en-US" smtClean="0"/>
              <a:t>8/4/2017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7124413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751768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509A250-FF31-4206-8172-F9D3106AACB1}" type="datetimeFigureOut">
              <a:rPr lang="en-US" smtClean="0"/>
              <a:t>8/4/2017</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13652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509A250-FF31-4206-8172-F9D3106AACB1}" type="datetimeFigureOut">
              <a:rPr lang="en-US" smtClean="0"/>
              <a:t>8/4/2017</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358733333"/>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2C3C8-6245-461B-B5F5-24B9B634482A}"/>
              </a:ext>
            </a:extLst>
          </p:cNvPr>
          <p:cNvSpPr>
            <a:spLocks noGrp="1"/>
          </p:cNvSpPr>
          <p:nvPr>
            <p:ph type="ctrTitle"/>
          </p:nvPr>
        </p:nvSpPr>
        <p:spPr/>
        <p:txBody>
          <a:bodyPr/>
          <a:lstStyle/>
          <a:p>
            <a:r>
              <a:rPr lang="en-US" dirty="0"/>
              <a:t>Intro to Philosophy</a:t>
            </a:r>
          </a:p>
        </p:txBody>
      </p:sp>
      <p:sp>
        <p:nvSpPr>
          <p:cNvPr id="3" name="Subtitle 2">
            <a:extLst>
              <a:ext uri="{FF2B5EF4-FFF2-40B4-BE49-F238E27FC236}">
                <a16:creationId xmlns:a16="http://schemas.microsoft.com/office/drawing/2014/main" id="{343D44F9-7EEE-4E99-B35E-A4A1C1FFAB47}"/>
              </a:ext>
            </a:extLst>
          </p:cNvPr>
          <p:cNvSpPr>
            <a:spLocks noGrp="1"/>
          </p:cNvSpPr>
          <p:nvPr>
            <p:ph type="subTitle" idx="1"/>
          </p:nvPr>
        </p:nvSpPr>
        <p:spPr/>
        <p:txBody>
          <a:bodyPr>
            <a:normAutofit fontScale="92500" lnSpcReduction="10000"/>
          </a:bodyPr>
          <a:lstStyle/>
          <a:p>
            <a:r>
              <a:rPr lang="en-US" dirty="0"/>
              <a:t>Ean Maloney</a:t>
            </a:r>
          </a:p>
          <a:p>
            <a:r>
              <a:rPr lang="en-US" dirty="0"/>
              <a:t>DCC Quiz bowl camp 2017</a:t>
            </a:r>
          </a:p>
        </p:txBody>
      </p:sp>
    </p:spTree>
    <p:extLst>
      <p:ext uri="{BB962C8B-B14F-4D97-AF65-F5344CB8AC3E}">
        <p14:creationId xmlns:p14="http://schemas.microsoft.com/office/powerpoint/2010/main" val="4185743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ADA9E-585D-4C5B-92AD-4D17D28FFAD5}"/>
              </a:ext>
            </a:extLst>
          </p:cNvPr>
          <p:cNvSpPr>
            <a:spLocks noGrp="1"/>
          </p:cNvSpPr>
          <p:nvPr>
            <p:ph type="title"/>
          </p:nvPr>
        </p:nvSpPr>
        <p:spPr/>
        <p:txBody>
          <a:bodyPr/>
          <a:lstStyle/>
          <a:p>
            <a:r>
              <a:rPr lang="en-US" dirty="0"/>
              <a:t>An overview</a:t>
            </a:r>
          </a:p>
        </p:txBody>
      </p:sp>
      <p:sp>
        <p:nvSpPr>
          <p:cNvPr id="3" name="Content Placeholder 2">
            <a:extLst>
              <a:ext uri="{FF2B5EF4-FFF2-40B4-BE49-F238E27FC236}">
                <a16:creationId xmlns:a16="http://schemas.microsoft.com/office/drawing/2014/main" id="{D198DC32-3804-4618-812B-ACE47C6B8C1E}"/>
              </a:ext>
            </a:extLst>
          </p:cNvPr>
          <p:cNvSpPr>
            <a:spLocks noGrp="1"/>
          </p:cNvSpPr>
          <p:nvPr>
            <p:ph idx="1"/>
          </p:nvPr>
        </p:nvSpPr>
        <p:spPr/>
        <p:txBody>
          <a:bodyPr/>
          <a:lstStyle/>
          <a:p>
            <a:r>
              <a:rPr lang="en-US" dirty="0" err="1"/>
              <a:t>Presocratic</a:t>
            </a:r>
            <a:r>
              <a:rPr lang="en-US" dirty="0"/>
              <a:t>: the beginning of time – 469 BC</a:t>
            </a:r>
          </a:p>
          <a:p>
            <a:r>
              <a:rPr lang="en-US" dirty="0"/>
              <a:t>Ancient: 469 BC – 476 AD</a:t>
            </a:r>
          </a:p>
          <a:p>
            <a:r>
              <a:rPr lang="en-US" dirty="0"/>
              <a:t>Medieval: 476 AD – 1600s</a:t>
            </a:r>
          </a:p>
          <a:p>
            <a:r>
              <a:rPr lang="en-US" dirty="0"/>
              <a:t>Modern: 1620ish-1850</a:t>
            </a:r>
          </a:p>
          <a:p>
            <a:r>
              <a:rPr lang="en-US" dirty="0"/>
              <a:t>Contemporary: 1850-…</a:t>
            </a:r>
          </a:p>
          <a:p>
            <a:pPr marL="0" indent="0">
              <a:buNone/>
            </a:pPr>
            <a:endParaRPr lang="en-US" dirty="0"/>
          </a:p>
        </p:txBody>
      </p:sp>
    </p:spTree>
    <p:extLst>
      <p:ext uri="{BB962C8B-B14F-4D97-AF65-F5344CB8AC3E}">
        <p14:creationId xmlns:p14="http://schemas.microsoft.com/office/powerpoint/2010/main" val="2077721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A8D36-2F65-434C-A9EA-A3C27AE1033E}"/>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B04B2D86-5C46-4B96-A351-6F65ED4FE76C}"/>
              </a:ext>
            </a:extLst>
          </p:cNvPr>
          <p:cNvPicPr>
            <a:picLocks noGrp="1" noChangeAspect="1"/>
          </p:cNvPicPr>
          <p:nvPr>
            <p:ph idx="1"/>
          </p:nvPr>
        </p:nvPicPr>
        <p:blipFill rotWithShape="1">
          <a:blip r:embed="rId2"/>
          <a:srcRect t="4947"/>
          <a:stretch/>
        </p:blipFill>
        <p:spPr>
          <a:xfrm>
            <a:off x="2657637" y="-36116"/>
            <a:ext cx="6876726" cy="6894116"/>
          </a:xfrm>
          <a:prstGeom prst="rect">
            <a:avLst/>
          </a:prstGeom>
        </p:spPr>
      </p:pic>
      <p:sp>
        <p:nvSpPr>
          <p:cNvPr id="5" name="Callout: Line 4">
            <a:extLst>
              <a:ext uri="{FF2B5EF4-FFF2-40B4-BE49-F238E27FC236}">
                <a16:creationId xmlns:a16="http://schemas.microsoft.com/office/drawing/2014/main" id="{8B7D8741-A909-42BB-87F4-2F81FC40710D}"/>
              </a:ext>
            </a:extLst>
          </p:cNvPr>
          <p:cNvSpPr/>
          <p:nvPr/>
        </p:nvSpPr>
        <p:spPr>
          <a:xfrm>
            <a:off x="8116801" y="5602513"/>
            <a:ext cx="1236133" cy="483811"/>
          </a:xfrm>
          <a:prstGeom prst="borderCallout1">
            <a:avLst>
              <a:gd name="adj1" fmla="val 49876"/>
              <a:gd name="adj2" fmla="val 265"/>
              <a:gd name="adj3" fmla="val 94000"/>
              <a:gd name="adj4" fmla="val -23852"/>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Socrates 470-399 BC</a:t>
            </a:r>
          </a:p>
          <a:p>
            <a:pPr algn="ctr"/>
            <a:r>
              <a:rPr lang="en-US" sz="800" dirty="0"/>
              <a:t>Plato 428-348 BC</a:t>
            </a:r>
          </a:p>
          <a:p>
            <a:pPr algn="ctr"/>
            <a:r>
              <a:rPr lang="en-US" sz="800" dirty="0"/>
              <a:t>Aristotle 384–322 BC</a:t>
            </a:r>
          </a:p>
        </p:txBody>
      </p:sp>
    </p:spTree>
    <p:extLst>
      <p:ext uri="{BB962C8B-B14F-4D97-AF65-F5344CB8AC3E}">
        <p14:creationId xmlns:p14="http://schemas.microsoft.com/office/powerpoint/2010/main" val="495151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6054D-2406-4406-B2D9-812D673E1C29}"/>
              </a:ext>
            </a:extLst>
          </p:cNvPr>
          <p:cNvSpPr>
            <a:spLocks noGrp="1"/>
          </p:cNvSpPr>
          <p:nvPr>
            <p:ph type="title"/>
          </p:nvPr>
        </p:nvSpPr>
        <p:spPr/>
        <p:txBody>
          <a:bodyPr/>
          <a:lstStyle/>
          <a:p>
            <a:r>
              <a:rPr lang="en-US" dirty="0"/>
              <a:t>Classical </a:t>
            </a:r>
            <a:r>
              <a:rPr lang="en-US" dirty="0" err="1"/>
              <a:t>greek</a:t>
            </a:r>
            <a:endParaRPr lang="en-US" dirty="0"/>
          </a:p>
        </p:txBody>
      </p:sp>
      <p:sp>
        <p:nvSpPr>
          <p:cNvPr id="3" name="Content Placeholder 2">
            <a:extLst>
              <a:ext uri="{FF2B5EF4-FFF2-40B4-BE49-F238E27FC236}">
                <a16:creationId xmlns:a16="http://schemas.microsoft.com/office/drawing/2014/main" id="{F706409B-4E15-48F0-8266-5CB3A89A53F2}"/>
              </a:ext>
            </a:extLst>
          </p:cNvPr>
          <p:cNvSpPr>
            <a:spLocks noGrp="1"/>
          </p:cNvSpPr>
          <p:nvPr>
            <p:ph idx="1"/>
          </p:nvPr>
        </p:nvSpPr>
        <p:spPr/>
        <p:txBody>
          <a:bodyPr numCol="3"/>
          <a:lstStyle/>
          <a:p>
            <a:r>
              <a:rPr lang="en-US" dirty="0"/>
              <a:t>Socrates</a:t>
            </a:r>
          </a:p>
          <a:p>
            <a:pPr lvl="1"/>
            <a:r>
              <a:rPr lang="en-US" dirty="0"/>
              <a:t>Sophism – philosophy and rhetoric</a:t>
            </a:r>
          </a:p>
          <a:p>
            <a:pPr lvl="1"/>
            <a:r>
              <a:rPr lang="en-US" dirty="0"/>
              <a:t>Trial in Athens</a:t>
            </a:r>
          </a:p>
          <a:p>
            <a:pPr lvl="2"/>
            <a:r>
              <a:rPr lang="en-US" dirty="0"/>
              <a:t>Apology</a:t>
            </a:r>
          </a:p>
          <a:p>
            <a:pPr lvl="1"/>
            <a:r>
              <a:rPr lang="en-US" dirty="0"/>
              <a:t>Executed by hemlock</a:t>
            </a:r>
          </a:p>
          <a:p>
            <a:pPr lvl="1"/>
            <a:r>
              <a:rPr lang="en-US" dirty="0"/>
              <a:t>Socratic method – negative hypothesizing</a:t>
            </a:r>
          </a:p>
          <a:p>
            <a:pPr lvl="2"/>
            <a:r>
              <a:rPr lang="en-US" dirty="0"/>
              <a:t>Elenchus </a:t>
            </a:r>
          </a:p>
          <a:p>
            <a:endParaRPr lang="en-US" dirty="0"/>
          </a:p>
          <a:p>
            <a:endParaRPr lang="en-US" dirty="0"/>
          </a:p>
          <a:p>
            <a:r>
              <a:rPr lang="en-US" dirty="0"/>
              <a:t>Plato</a:t>
            </a:r>
          </a:p>
          <a:p>
            <a:pPr lvl="1"/>
            <a:r>
              <a:rPr lang="en-US" dirty="0"/>
              <a:t>Student of Socrates</a:t>
            </a:r>
          </a:p>
          <a:p>
            <a:pPr lvl="1"/>
            <a:r>
              <a:rPr lang="en-US" dirty="0"/>
              <a:t>The Academy</a:t>
            </a:r>
          </a:p>
          <a:p>
            <a:pPr lvl="1"/>
            <a:r>
              <a:rPr lang="en-US" dirty="0"/>
              <a:t>Dialogues</a:t>
            </a:r>
          </a:p>
          <a:p>
            <a:pPr lvl="2"/>
            <a:r>
              <a:rPr lang="en-US" dirty="0"/>
              <a:t>Apology</a:t>
            </a:r>
          </a:p>
          <a:p>
            <a:pPr lvl="2"/>
            <a:r>
              <a:rPr lang="en-US" dirty="0"/>
              <a:t>Euthyphro</a:t>
            </a:r>
          </a:p>
          <a:p>
            <a:pPr lvl="2"/>
            <a:r>
              <a:rPr lang="en-US" dirty="0"/>
              <a:t>Republic</a:t>
            </a:r>
          </a:p>
          <a:p>
            <a:pPr lvl="2"/>
            <a:r>
              <a:rPr lang="en-US" dirty="0"/>
              <a:t>Symposium</a:t>
            </a:r>
          </a:p>
          <a:p>
            <a:pPr lvl="2"/>
            <a:r>
              <a:rPr lang="en-US" dirty="0"/>
              <a:t>Timaeus</a:t>
            </a:r>
          </a:p>
          <a:p>
            <a:pPr lvl="1"/>
            <a:r>
              <a:rPr lang="en-US" dirty="0"/>
              <a:t>Knowledge as recollection</a:t>
            </a:r>
          </a:p>
          <a:p>
            <a:pPr lvl="1"/>
            <a:r>
              <a:rPr lang="en-US" dirty="0"/>
              <a:t>Theory of forms</a:t>
            </a:r>
          </a:p>
          <a:p>
            <a:r>
              <a:rPr lang="en-US" dirty="0"/>
              <a:t>Aristotle</a:t>
            </a:r>
          </a:p>
          <a:p>
            <a:pPr lvl="1"/>
            <a:r>
              <a:rPr lang="en-US" dirty="0"/>
              <a:t>Student of Plato</a:t>
            </a:r>
          </a:p>
          <a:p>
            <a:pPr lvl="1"/>
            <a:r>
              <a:rPr lang="en-US" dirty="0"/>
              <a:t>The Lyceum</a:t>
            </a:r>
          </a:p>
          <a:p>
            <a:pPr lvl="1"/>
            <a:r>
              <a:rPr lang="en-US" dirty="0"/>
              <a:t>Writings</a:t>
            </a:r>
          </a:p>
          <a:p>
            <a:pPr lvl="2"/>
            <a:r>
              <a:rPr lang="en-US" dirty="0"/>
              <a:t>Physics</a:t>
            </a:r>
          </a:p>
          <a:p>
            <a:pPr lvl="2"/>
            <a:r>
              <a:rPr lang="en-US" dirty="0"/>
              <a:t>Metaphysics</a:t>
            </a:r>
          </a:p>
          <a:p>
            <a:pPr lvl="2"/>
            <a:r>
              <a:rPr lang="en-US" dirty="0"/>
              <a:t>Nicomachean Ethics</a:t>
            </a:r>
          </a:p>
          <a:p>
            <a:pPr lvl="2"/>
            <a:r>
              <a:rPr lang="en-US" dirty="0"/>
              <a:t>Poetics</a:t>
            </a:r>
          </a:p>
          <a:p>
            <a:pPr lvl="1"/>
            <a:r>
              <a:rPr lang="en-US" dirty="0"/>
              <a:t>Four Causes</a:t>
            </a:r>
          </a:p>
          <a:p>
            <a:pPr lvl="1"/>
            <a:r>
              <a:rPr lang="en-US" dirty="0"/>
              <a:t>Eudaimonia</a:t>
            </a:r>
          </a:p>
        </p:txBody>
      </p:sp>
    </p:spTree>
    <p:extLst>
      <p:ext uri="{BB962C8B-B14F-4D97-AF65-F5344CB8AC3E}">
        <p14:creationId xmlns:p14="http://schemas.microsoft.com/office/powerpoint/2010/main" val="4056627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2322-9194-4DBD-8AC8-3498A877FFDC}"/>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B43D2682-56BC-4EDF-AF19-5D27CFCA9771}"/>
              </a:ext>
            </a:extLst>
          </p:cNvPr>
          <p:cNvPicPr>
            <a:picLocks noGrp="1" noChangeAspect="1"/>
          </p:cNvPicPr>
          <p:nvPr>
            <p:ph idx="1"/>
          </p:nvPr>
        </p:nvPicPr>
        <p:blipFill>
          <a:blip r:embed="rId2"/>
          <a:stretch>
            <a:fillRect/>
          </a:stretch>
        </p:blipFill>
        <p:spPr>
          <a:xfrm>
            <a:off x="2650003" y="-46007"/>
            <a:ext cx="6891995" cy="6910326"/>
          </a:xfrm>
          <a:prstGeom prst="rect">
            <a:avLst/>
          </a:prstGeom>
        </p:spPr>
      </p:pic>
      <p:sp>
        <p:nvSpPr>
          <p:cNvPr id="6" name="Callout: Line 5">
            <a:extLst>
              <a:ext uri="{FF2B5EF4-FFF2-40B4-BE49-F238E27FC236}">
                <a16:creationId xmlns:a16="http://schemas.microsoft.com/office/drawing/2014/main" id="{70DF90E7-CFCB-4601-8B48-71B3CD797DA3}"/>
              </a:ext>
            </a:extLst>
          </p:cNvPr>
          <p:cNvSpPr/>
          <p:nvPr/>
        </p:nvSpPr>
        <p:spPr>
          <a:xfrm>
            <a:off x="6579476" y="4306091"/>
            <a:ext cx="1599379" cy="483811"/>
          </a:xfrm>
          <a:prstGeom prst="borderCallout1">
            <a:avLst>
              <a:gd name="adj1" fmla="val 98114"/>
              <a:gd name="adj2" fmla="val 50715"/>
              <a:gd name="adj3" fmla="val 231479"/>
              <a:gd name="adj4" fmla="val -25700"/>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Seneca 4 BC – 65 AD</a:t>
            </a:r>
          </a:p>
          <a:p>
            <a:pPr algn="ctr"/>
            <a:r>
              <a:rPr lang="en-US" sz="800" dirty="0"/>
              <a:t>Marcus Aurelius 121 – 180 AD</a:t>
            </a:r>
          </a:p>
          <a:p>
            <a:pPr algn="ctr"/>
            <a:r>
              <a:rPr lang="en-US" sz="800" dirty="0"/>
              <a:t>Boethius 480 – 524 AD</a:t>
            </a:r>
          </a:p>
        </p:txBody>
      </p:sp>
      <p:sp>
        <p:nvSpPr>
          <p:cNvPr id="7" name="Callout: Line 6">
            <a:extLst>
              <a:ext uri="{FF2B5EF4-FFF2-40B4-BE49-F238E27FC236}">
                <a16:creationId xmlns:a16="http://schemas.microsoft.com/office/drawing/2014/main" id="{EE151EA9-B75F-4929-B354-EA7103D71F07}"/>
              </a:ext>
            </a:extLst>
          </p:cNvPr>
          <p:cNvSpPr/>
          <p:nvPr/>
        </p:nvSpPr>
        <p:spPr>
          <a:xfrm>
            <a:off x="3410607" y="3587831"/>
            <a:ext cx="1749973" cy="253699"/>
          </a:xfrm>
          <a:prstGeom prst="borderCallout1">
            <a:avLst>
              <a:gd name="adj1" fmla="val 98114"/>
              <a:gd name="adj2" fmla="val 50715"/>
              <a:gd name="adj3" fmla="val 200390"/>
              <a:gd name="adj4" fmla="val 90250"/>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Thomas Aquinas 1225 – 1274 AD</a:t>
            </a:r>
          </a:p>
        </p:txBody>
      </p:sp>
    </p:spTree>
    <p:extLst>
      <p:ext uri="{BB962C8B-B14F-4D97-AF65-F5344CB8AC3E}">
        <p14:creationId xmlns:p14="http://schemas.microsoft.com/office/powerpoint/2010/main" val="838838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78642-86A0-4225-A8A1-23E7463DF516}"/>
              </a:ext>
            </a:extLst>
          </p:cNvPr>
          <p:cNvSpPr>
            <a:spLocks noGrp="1"/>
          </p:cNvSpPr>
          <p:nvPr>
            <p:ph type="title"/>
          </p:nvPr>
        </p:nvSpPr>
        <p:spPr/>
        <p:txBody>
          <a:bodyPr/>
          <a:lstStyle/>
          <a:p>
            <a:r>
              <a:rPr lang="en-US" dirty="0"/>
              <a:t>Roman And Medieval</a:t>
            </a:r>
          </a:p>
        </p:txBody>
      </p:sp>
      <p:sp>
        <p:nvSpPr>
          <p:cNvPr id="3" name="Content Placeholder 2">
            <a:extLst>
              <a:ext uri="{FF2B5EF4-FFF2-40B4-BE49-F238E27FC236}">
                <a16:creationId xmlns:a16="http://schemas.microsoft.com/office/drawing/2014/main" id="{F7345755-8CC7-4236-AB88-3305B22C0AD0}"/>
              </a:ext>
            </a:extLst>
          </p:cNvPr>
          <p:cNvSpPr>
            <a:spLocks noGrp="1"/>
          </p:cNvSpPr>
          <p:nvPr>
            <p:ph idx="1"/>
          </p:nvPr>
        </p:nvSpPr>
        <p:spPr/>
        <p:txBody>
          <a:bodyPr numCol="2"/>
          <a:lstStyle/>
          <a:p>
            <a:r>
              <a:rPr lang="en-US" dirty="0"/>
              <a:t>Seneca</a:t>
            </a:r>
          </a:p>
          <a:p>
            <a:pPr lvl="1"/>
            <a:r>
              <a:rPr lang="en-US" dirty="0"/>
              <a:t>Stoicism</a:t>
            </a:r>
          </a:p>
          <a:p>
            <a:r>
              <a:rPr lang="en-US" dirty="0"/>
              <a:t>Marcus Aurelius</a:t>
            </a:r>
          </a:p>
          <a:p>
            <a:pPr lvl="1"/>
            <a:r>
              <a:rPr lang="en-US" i="1" dirty="0"/>
              <a:t>Meditations</a:t>
            </a:r>
          </a:p>
          <a:p>
            <a:r>
              <a:rPr lang="en-US" dirty="0"/>
              <a:t>Boethius</a:t>
            </a:r>
          </a:p>
          <a:p>
            <a:pPr lvl="1"/>
            <a:r>
              <a:rPr lang="en-US" i="1" dirty="0"/>
              <a:t>The Consolation of Philosophy</a:t>
            </a:r>
          </a:p>
          <a:p>
            <a:pPr lvl="1"/>
            <a:endParaRPr lang="en-US" i="1" dirty="0"/>
          </a:p>
          <a:p>
            <a:pPr lvl="1"/>
            <a:endParaRPr lang="en-US" i="1" dirty="0"/>
          </a:p>
          <a:p>
            <a:pPr lvl="1"/>
            <a:endParaRPr lang="en-US" i="1" dirty="0"/>
          </a:p>
          <a:p>
            <a:endParaRPr lang="en-US" i="1" dirty="0"/>
          </a:p>
          <a:p>
            <a:r>
              <a:rPr lang="en-US" dirty="0"/>
              <a:t>Thomas Aquinas</a:t>
            </a:r>
          </a:p>
          <a:p>
            <a:pPr lvl="1"/>
            <a:r>
              <a:rPr lang="en-US" dirty="0"/>
              <a:t>Scholasticism</a:t>
            </a:r>
          </a:p>
          <a:p>
            <a:pPr lvl="1"/>
            <a:r>
              <a:rPr lang="en-US" i="1" dirty="0"/>
              <a:t>Summa Theologica</a:t>
            </a:r>
          </a:p>
          <a:p>
            <a:pPr lvl="2"/>
            <a:r>
              <a:rPr lang="en-US" i="1" dirty="0" err="1"/>
              <a:t>Quinque</a:t>
            </a:r>
            <a:r>
              <a:rPr lang="en-US" i="1" dirty="0"/>
              <a:t> </a:t>
            </a:r>
            <a:r>
              <a:rPr lang="en-US" i="1" dirty="0" err="1"/>
              <a:t>viae</a:t>
            </a:r>
            <a:endParaRPr lang="en-US" dirty="0"/>
          </a:p>
          <a:p>
            <a:pPr lvl="3"/>
            <a:r>
              <a:rPr lang="en-US" dirty="0"/>
              <a:t>Motion, causation, contingency, degree, teleological (design)</a:t>
            </a:r>
          </a:p>
          <a:p>
            <a:pPr lvl="1"/>
            <a:r>
              <a:rPr lang="en-US" i="1" dirty="0"/>
              <a:t>Summa Contra Gentiles</a:t>
            </a:r>
          </a:p>
          <a:p>
            <a:pPr lvl="1"/>
            <a:r>
              <a:rPr lang="en-US" dirty="0"/>
              <a:t>Ontological argument – Anselm of Canterbury</a:t>
            </a:r>
          </a:p>
          <a:p>
            <a:pPr lvl="1"/>
            <a:endParaRPr lang="en-US" dirty="0"/>
          </a:p>
        </p:txBody>
      </p:sp>
    </p:spTree>
    <p:extLst>
      <p:ext uri="{BB962C8B-B14F-4D97-AF65-F5344CB8AC3E}">
        <p14:creationId xmlns:p14="http://schemas.microsoft.com/office/powerpoint/2010/main" val="3154107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68473-709A-489F-9468-273DFEC2E0E0}"/>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6C6E5326-B137-40F1-8AFA-0A1C5738D5E9}"/>
              </a:ext>
            </a:extLst>
          </p:cNvPr>
          <p:cNvPicPr>
            <a:picLocks noGrp="1" noChangeAspect="1"/>
          </p:cNvPicPr>
          <p:nvPr>
            <p:ph idx="1"/>
          </p:nvPr>
        </p:nvPicPr>
        <p:blipFill>
          <a:blip r:embed="rId2"/>
          <a:stretch>
            <a:fillRect/>
          </a:stretch>
        </p:blipFill>
        <p:spPr>
          <a:xfrm>
            <a:off x="2679097" y="0"/>
            <a:ext cx="6833807" cy="6857999"/>
          </a:xfrm>
          <a:prstGeom prst="rect">
            <a:avLst/>
          </a:prstGeom>
        </p:spPr>
      </p:pic>
      <p:sp>
        <p:nvSpPr>
          <p:cNvPr id="6" name="Callout: Line 5">
            <a:extLst>
              <a:ext uri="{FF2B5EF4-FFF2-40B4-BE49-F238E27FC236}">
                <a16:creationId xmlns:a16="http://schemas.microsoft.com/office/drawing/2014/main" id="{55E16A6F-4016-47F7-BE0C-92EECD326640}"/>
              </a:ext>
            </a:extLst>
          </p:cNvPr>
          <p:cNvSpPr/>
          <p:nvPr/>
        </p:nvSpPr>
        <p:spPr>
          <a:xfrm>
            <a:off x="2895600" y="2410097"/>
            <a:ext cx="1590135" cy="616376"/>
          </a:xfrm>
          <a:prstGeom prst="borderCallout1">
            <a:avLst>
              <a:gd name="adj1" fmla="val 98114"/>
              <a:gd name="adj2" fmla="val 50715"/>
              <a:gd name="adj3" fmla="val 169921"/>
              <a:gd name="adj4" fmla="val 116134"/>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Francis Bacon 1561 – 1626</a:t>
            </a:r>
          </a:p>
          <a:p>
            <a:pPr algn="ctr"/>
            <a:r>
              <a:rPr lang="en-US" sz="800" dirty="0"/>
              <a:t>Thomas Hobbes 1588 - 1679</a:t>
            </a:r>
          </a:p>
          <a:p>
            <a:pPr algn="ctr"/>
            <a:r>
              <a:rPr lang="en-US" sz="800" dirty="0"/>
              <a:t>John Locke 1632 – 1704</a:t>
            </a:r>
          </a:p>
          <a:p>
            <a:pPr algn="ctr"/>
            <a:r>
              <a:rPr lang="en-US" sz="800" dirty="0"/>
              <a:t>George Berkeley 1685 - 1753</a:t>
            </a:r>
          </a:p>
        </p:txBody>
      </p:sp>
      <p:sp>
        <p:nvSpPr>
          <p:cNvPr id="7" name="Callout: Line 6">
            <a:extLst>
              <a:ext uri="{FF2B5EF4-FFF2-40B4-BE49-F238E27FC236}">
                <a16:creationId xmlns:a16="http://schemas.microsoft.com/office/drawing/2014/main" id="{7A2BC434-5119-485D-9286-6091E0FD05CC}"/>
              </a:ext>
            </a:extLst>
          </p:cNvPr>
          <p:cNvSpPr/>
          <p:nvPr/>
        </p:nvSpPr>
        <p:spPr>
          <a:xfrm>
            <a:off x="3153103" y="3821068"/>
            <a:ext cx="1550278" cy="152096"/>
          </a:xfrm>
          <a:prstGeom prst="borderCallout1">
            <a:avLst>
              <a:gd name="adj1" fmla="val 98114"/>
              <a:gd name="adj2" fmla="val 50715"/>
              <a:gd name="adj3" fmla="val 217799"/>
              <a:gd name="adj4" fmla="val 99378"/>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Rene Descartes 1596 – 1650</a:t>
            </a:r>
          </a:p>
        </p:txBody>
      </p:sp>
      <p:sp>
        <p:nvSpPr>
          <p:cNvPr id="8" name="Callout: Line 7">
            <a:extLst>
              <a:ext uri="{FF2B5EF4-FFF2-40B4-BE49-F238E27FC236}">
                <a16:creationId xmlns:a16="http://schemas.microsoft.com/office/drawing/2014/main" id="{6C3FE40D-D6C3-44E3-A390-9AA461569C16}"/>
              </a:ext>
            </a:extLst>
          </p:cNvPr>
          <p:cNvSpPr/>
          <p:nvPr/>
        </p:nvSpPr>
        <p:spPr>
          <a:xfrm>
            <a:off x="4897822" y="4357448"/>
            <a:ext cx="1975944" cy="156745"/>
          </a:xfrm>
          <a:prstGeom prst="borderCallout1">
            <a:avLst>
              <a:gd name="adj1" fmla="val 98114"/>
              <a:gd name="adj2" fmla="val 50715"/>
              <a:gd name="adj3" fmla="val 145669"/>
              <a:gd name="adj4" fmla="val 26544"/>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Jean-Jacques Rousseau 1712 – 1778</a:t>
            </a:r>
          </a:p>
        </p:txBody>
      </p:sp>
      <p:sp>
        <p:nvSpPr>
          <p:cNvPr id="9" name="Callout: Line 8">
            <a:extLst>
              <a:ext uri="{FF2B5EF4-FFF2-40B4-BE49-F238E27FC236}">
                <a16:creationId xmlns:a16="http://schemas.microsoft.com/office/drawing/2014/main" id="{E2A456EF-7457-4F91-9EB0-4307102AD455}"/>
              </a:ext>
            </a:extLst>
          </p:cNvPr>
          <p:cNvSpPr/>
          <p:nvPr/>
        </p:nvSpPr>
        <p:spPr>
          <a:xfrm>
            <a:off x="4556235" y="2298771"/>
            <a:ext cx="1599379" cy="138401"/>
          </a:xfrm>
          <a:prstGeom prst="borderCallout1">
            <a:avLst>
              <a:gd name="adj1" fmla="val 98114"/>
              <a:gd name="adj2" fmla="val 50715"/>
              <a:gd name="adj3" fmla="val 297584"/>
              <a:gd name="adj4" fmla="val 12379"/>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David Hume 1711 – 1776</a:t>
            </a:r>
          </a:p>
        </p:txBody>
      </p:sp>
      <p:sp>
        <p:nvSpPr>
          <p:cNvPr id="10" name="Callout: Line 9">
            <a:extLst>
              <a:ext uri="{FF2B5EF4-FFF2-40B4-BE49-F238E27FC236}">
                <a16:creationId xmlns:a16="http://schemas.microsoft.com/office/drawing/2014/main" id="{AA43D6E7-F12D-464D-B282-E0CE51D067AA}"/>
              </a:ext>
            </a:extLst>
          </p:cNvPr>
          <p:cNvSpPr/>
          <p:nvPr/>
        </p:nvSpPr>
        <p:spPr>
          <a:xfrm>
            <a:off x="6025724" y="2699228"/>
            <a:ext cx="1514245" cy="122546"/>
          </a:xfrm>
          <a:prstGeom prst="borderCallout1">
            <a:avLst>
              <a:gd name="adj1" fmla="val 98114"/>
              <a:gd name="adj2" fmla="val 50715"/>
              <a:gd name="adj3" fmla="val 304054"/>
              <a:gd name="adj4" fmla="val 69043"/>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Immanuel Kant 1724 – 1804</a:t>
            </a:r>
          </a:p>
        </p:txBody>
      </p:sp>
      <p:sp>
        <p:nvSpPr>
          <p:cNvPr id="11" name="Callout: Line 10">
            <a:extLst>
              <a:ext uri="{FF2B5EF4-FFF2-40B4-BE49-F238E27FC236}">
                <a16:creationId xmlns:a16="http://schemas.microsoft.com/office/drawing/2014/main" id="{AD13EF6F-618C-4088-A30E-E7B8DBFACD36}"/>
              </a:ext>
            </a:extLst>
          </p:cNvPr>
          <p:cNvSpPr/>
          <p:nvPr/>
        </p:nvSpPr>
        <p:spPr>
          <a:xfrm>
            <a:off x="5148610" y="4037206"/>
            <a:ext cx="1396124" cy="153739"/>
          </a:xfrm>
          <a:prstGeom prst="borderCallout1">
            <a:avLst>
              <a:gd name="adj1" fmla="val 98114"/>
              <a:gd name="adj2" fmla="val 50715"/>
              <a:gd name="adj3" fmla="val 54064"/>
              <a:gd name="adj4" fmla="val -12095"/>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Montesquieu 1689 - 1755</a:t>
            </a:r>
          </a:p>
        </p:txBody>
      </p:sp>
      <p:sp>
        <p:nvSpPr>
          <p:cNvPr id="12" name="Callout: Line 11">
            <a:extLst>
              <a:ext uri="{FF2B5EF4-FFF2-40B4-BE49-F238E27FC236}">
                <a16:creationId xmlns:a16="http://schemas.microsoft.com/office/drawing/2014/main" id="{18CF7623-DD07-4B5D-8D62-0E5A31C6C5C2}"/>
              </a:ext>
            </a:extLst>
          </p:cNvPr>
          <p:cNvSpPr/>
          <p:nvPr/>
        </p:nvSpPr>
        <p:spPr>
          <a:xfrm>
            <a:off x="5215467" y="3026473"/>
            <a:ext cx="1638209" cy="148528"/>
          </a:xfrm>
          <a:prstGeom prst="borderCallout1">
            <a:avLst>
              <a:gd name="adj1" fmla="val 98114"/>
              <a:gd name="adj2" fmla="val 50715"/>
              <a:gd name="adj3" fmla="val 332145"/>
              <a:gd name="adj4" fmla="val 38280"/>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Gottfried Leibniz 1646 - 1716</a:t>
            </a:r>
          </a:p>
        </p:txBody>
      </p:sp>
    </p:spTree>
    <p:extLst>
      <p:ext uri="{BB962C8B-B14F-4D97-AF65-F5344CB8AC3E}">
        <p14:creationId xmlns:p14="http://schemas.microsoft.com/office/powerpoint/2010/main" val="1012436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B5B4D-F72C-4C0A-9C6A-5107BC842F09}"/>
              </a:ext>
            </a:extLst>
          </p:cNvPr>
          <p:cNvSpPr>
            <a:spLocks noGrp="1"/>
          </p:cNvSpPr>
          <p:nvPr>
            <p:ph type="title"/>
          </p:nvPr>
        </p:nvSpPr>
        <p:spPr/>
        <p:txBody>
          <a:bodyPr/>
          <a:lstStyle/>
          <a:p>
            <a:r>
              <a:rPr lang="en-US" dirty="0"/>
              <a:t>Enlightenment</a:t>
            </a:r>
          </a:p>
        </p:txBody>
      </p:sp>
      <p:sp>
        <p:nvSpPr>
          <p:cNvPr id="3" name="Content Placeholder 2">
            <a:extLst>
              <a:ext uri="{FF2B5EF4-FFF2-40B4-BE49-F238E27FC236}">
                <a16:creationId xmlns:a16="http://schemas.microsoft.com/office/drawing/2014/main" id="{3AE38ACD-C03D-4927-89F5-2C24FFC73CE3}"/>
              </a:ext>
            </a:extLst>
          </p:cNvPr>
          <p:cNvSpPr>
            <a:spLocks noGrp="1"/>
          </p:cNvSpPr>
          <p:nvPr>
            <p:ph idx="1"/>
          </p:nvPr>
        </p:nvSpPr>
        <p:spPr/>
        <p:txBody>
          <a:bodyPr numCol="2">
            <a:normAutofit lnSpcReduction="10000"/>
          </a:bodyPr>
          <a:lstStyle/>
          <a:p>
            <a:r>
              <a:rPr lang="en-US" dirty="0"/>
              <a:t>Francis Bacon</a:t>
            </a:r>
          </a:p>
          <a:p>
            <a:pPr lvl="1"/>
            <a:r>
              <a:rPr lang="en-US" dirty="0"/>
              <a:t>Scientific method + induction (specific </a:t>
            </a:r>
            <a:r>
              <a:rPr lang="en-US" dirty="0">
                <a:sym typeface="Wingdings" panose="05000000000000000000" pitchFamily="2" charset="2"/>
              </a:rPr>
              <a:t> general)</a:t>
            </a:r>
          </a:p>
          <a:p>
            <a:pPr lvl="1"/>
            <a:r>
              <a:rPr lang="en-US" dirty="0">
                <a:sym typeface="Wingdings" panose="05000000000000000000" pitchFamily="2" charset="2"/>
              </a:rPr>
              <a:t>Empiricism</a:t>
            </a:r>
          </a:p>
          <a:p>
            <a:pPr lvl="1"/>
            <a:r>
              <a:rPr lang="en-US" i="1" dirty="0">
                <a:sym typeface="Wingdings" panose="05000000000000000000" pitchFamily="2" charset="2"/>
              </a:rPr>
              <a:t>Novum Organum</a:t>
            </a:r>
          </a:p>
          <a:p>
            <a:r>
              <a:rPr lang="en-US" dirty="0">
                <a:sym typeface="Wingdings" panose="05000000000000000000" pitchFamily="2" charset="2"/>
              </a:rPr>
              <a:t>Rene Descartes</a:t>
            </a:r>
          </a:p>
          <a:p>
            <a:pPr lvl="1"/>
            <a:r>
              <a:rPr lang="en-US" i="1" dirty="0"/>
              <a:t>Meditations on First Philosophy</a:t>
            </a:r>
          </a:p>
          <a:p>
            <a:pPr lvl="2"/>
            <a:r>
              <a:rPr lang="en-US" dirty="0"/>
              <a:t>Skepticism</a:t>
            </a:r>
          </a:p>
          <a:p>
            <a:pPr lvl="1"/>
            <a:r>
              <a:rPr lang="en-US" i="1" dirty="0"/>
              <a:t>Discourse on Method</a:t>
            </a:r>
          </a:p>
          <a:p>
            <a:pPr lvl="1"/>
            <a:r>
              <a:rPr lang="en-US" dirty="0"/>
              <a:t>Rationalism</a:t>
            </a:r>
          </a:p>
          <a:p>
            <a:pPr lvl="2"/>
            <a:r>
              <a:rPr lang="en-US" dirty="0"/>
              <a:t>Reason + deduction</a:t>
            </a:r>
          </a:p>
          <a:p>
            <a:pPr lvl="1"/>
            <a:r>
              <a:rPr lang="en-US" dirty="0"/>
              <a:t>Mind body dualism</a:t>
            </a:r>
          </a:p>
          <a:p>
            <a:r>
              <a:rPr lang="en-US" dirty="0"/>
              <a:t>Gottfried Leibniz</a:t>
            </a:r>
          </a:p>
          <a:p>
            <a:pPr lvl="1"/>
            <a:r>
              <a:rPr lang="en-US" dirty="0"/>
              <a:t>Calculus</a:t>
            </a:r>
          </a:p>
          <a:p>
            <a:pPr lvl="1"/>
            <a:r>
              <a:rPr lang="en-US" dirty="0"/>
              <a:t>Optimism and rationalism</a:t>
            </a:r>
          </a:p>
          <a:p>
            <a:pPr lvl="1"/>
            <a:r>
              <a:rPr lang="en-US" i="1" dirty="0"/>
              <a:t>New Essays on Human Understanding</a:t>
            </a:r>
          </a:p>
          <a:p>
            <a:pPr lvl="2"/>
            <a:r>
              <a:rPr lang="en-US" dirty="0"/>
              <a:t>Innate ideas</a:t>
            </a:r>
          </a:p>
          <a:p>
            <a:pPr lvl="1"/>
            <a:r>
              <a:rPr lang="en-US" i="1" dirty="0" err="1"/>
              <a:t>Monadology</a:t>
            </a:r>
            <a:endParaRPr lang="en-US" i="1" dirty="0"/>
          </a:p>
          <a:p>
            <a:pPr lvl="2"/>
            <a:r>
              <a:rPr lang="en-US" dirty="0"/>
              <a:t>Monad = soul</a:t>
            </a:r>
          </a:p>
          <a:p>
            <a:pPr lvl="1"/>
            <a:r>
              <a:rPr lang="en-US" i="1" dirty="0"/>
              <a:t>Theodicy</a:t>
            </a:r>
          </a:p>
          <a:p>
            <a:pPr lvl="2"/>
            <a:r>
              <a:rPr lang="en-US" dirty="0"/>
              <a:t>Best of all possible worlds</a:t>
            </a:r>
          </a:p>
          <a:p>
            <a:pPr marL="457200" lvl="1" indent="0">
              <a:buNone/>
            </a:pPr>
            <a:endParaRPr lang="en-US" dirty="0"/>
          </a:p>
          <a:p>
            <a:endParaRPr lang="en-US" dirty="0"/>
          </a:p>
          <a:p>
            <a:pPr lvl="1"/>
            <a:endParaRPr lang="en-US" dirty="0"/>
          </a:p>
        </p:txBody>
      </p:sp>
    </p:spTree>
    <p:extLst>
      <p:ext uri="{BB962C8B-B14F-4D97-AF65-F5344CB8AC3E}">
        <p14:creationId xmlns:p14="http://schemas.microsoft.com/office/powerpoint/2010/main" val="1046461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324BF-F3E3-4CEB-8068-8419567BFE9D}"/>
              </a:ext>
            </a:extLst>
          </p:cNvPr>
          <p:cNvSpPr>
            <a:spLocks noGrp="1"/>
          </p:cNvSpPr>
          <p:nvPr>
            <p:ph type="title"/>
          </p:nvPr>
        </p:nvSpPr>
        <p:spPr/>
        <p:txBody>
          <a:bodyPr/>
          <a:lstStyle/>
          <a:p>
            <a:r>
              <a:rPr lang="en-US" dirty="0"/>
              <a:t>Enlightenment</a:t>
            </a:r>
          </a:p>
        </p:txBody>
      </p:sp>
      <p:sp>
        <p:nvSpPr>
          <p:cNvPr id="3" name="Content Placeholder 2">
            <a:extLst>
              <a:ext uri="{FF2B5EF4-FFF2-40B4-BE49-F238E27FC236}">
                <a16:creationId xmlns:a16="http://schemas.microsoft.com/office/drawing/2014/main" id="{327A88D6-1B37-42E0-8DD6-7623889717C5}"/>
              </a:ext>
            </a:extLst>
          </p:cNvPr>
          <p:cNvSpPr>
            <a:spLocks noGrp="1"/>
          </p:cNvSpPr>
          <p:nvPr>
            <p:ph idx="1"/>
          </p:nvPr>
        </p:nvSpPr>
        <p:spPr/>
        <p:txBody>
          <a:bodyPr numCol="2">
            <a:normAutofit fontScale="85000" lnSpcReduction="20000"/>
          </a:bodyPr>
          <a:lstStyle/>
          <a:p>
            <a:r>
              <a:rPr lang="en-US" dirty="0"/>
              <a:t>Thomas Hobbes</a:t>
            </a:r>
          </a:p>
          <a:p>
            <a:pPr lvl="1"/>
            <a:r>
              <a:rPr lang="en-US" i="1" dirty="0"/>
              <a:t>Leviathan</a:t>
            </a:r>
          </a:p>
          <a:p>
            <a:pPr lvl="2"/>
            <a:r>
              <a:rPr lang="en-US" dirty="0"/>
              <a:t>Social contract theory</a:t>
            </a:r>
          </a:p>
          <a:p>
            <a:pPr lvl="2"/>
            <a:r>
              <a:rPr lang="en-US" dirty="0"/>
              <a:t>State of nature</a:t>
            </a:r>
          </a:p>
          <a:p>
            <a:pPr lvl="3"/>
            <a:r>
              <a:rPr lang="en-US" dirty="0"/>
              <a:t>"war of all against all"</a:t>
            </a:r>
          </a:p>
          <a:p>
            <a:pPr lvl="3"/>
            <a:r>
              <a:rPr lang="en-US" dirty="0"/>
              <a:t>“solitary, poor, nasty, brutish, and short”</a:t>
            </a:r>
          </a:p>
          <a:p>
            <a:pPr lvl="2"/>
            <a:r>
              <a:rPr lang="en-US" dirty="0"/>
              <a:t>Absolute sovereignty</a:t>
            </a:r>
          </a:p>
          <a:p>
            <a:r>
              <a:rPr lang="en-US" dirty="0"/>
              <a:t>John Locke</a:t>
            </a:r>
          </a:p>
          <a:p>
            <a:pPr lvl="1"/>
            <a:r>
              <a:rPr lang="en-US" i="1" dirty="0"/>
              <a:t>An Essay Concerning Human Understanding</a:t>
            </a:r>
          </a:p>
          <a:p>
            <a:pPr lvl="2"/>
            <a:r>
              <a:rPr lang="en-US" dirty="0"/>
              <a:t>“</a:t>
            </a:r>
            <a:r>
              <a:rPr lang="en-US" i="1" dirty="0"/>
              <a:t>tabula rasa</a:t>
            </a:r>
            <a:r>
              <a:rPr lang="en-US" dirty="0"/>
              <a:t>”</a:t>
            </a:r>
          </a:p>
          <a:p>
            <a:pPr lvl="2"/>
            <a:r>
              <a:rPr lang="en-US" dirty="0"/>
              <a:t>Primary and secondary qualities</a:t>
            </a:r>
          </a:p>
          <a:p>
            <a:pPr lvl="1"/>
            <a:r>
              <a:rPr lang="en-US" i="1" dirty="0"/>
              <a:t>Two Treatises of Government</a:t>
            </a:r>
          </a:p>
          <a:p>
            <a:pPr lvl="2"/>
            <a:r>
              <a:rPr lang="en-US" dirty="0"/>
              <a:t>Natural rights – life, liberty, property</a:t>
            </a:r>
          </a:p>
          <a:p>
            <a:pPr lvl="2"/>
            <a:r>
              <a:rPr lang="en-US" dirty="0"/>
              <a:t>Separation of powers</a:t>
            </a:r>
          </a:p>
          <a:p>
            <a:endParaRPr lang="en-US" dirty="0"/>
          </a:p>
          <a:p>
            <a:endParaRPr lang="en-US" dirty="0"/>
          </a:p>
          <a:p>
            <a:r>
              <a:rPr lang="en-US" dirty="0"/>
              <a:t>Montesquieu</a:t>
            </a:r>
          </a:p>
          <a:p>
            <a:pPr lvl="1"/>
            <a:r>
              <a:rPr lang="en-US" dirty="0"/>
              <a:t>Separation of powers (3)</a:t>
            </a:r>
          </a:p>
          <a:p>
            <a:pPr lvl="1"/>
            <a:r>
              <a:rPr lang="en-US" i="1" dirty="0"/>
              <a:t>The Spirit of the Laws</a:t>
            </a:r>
          </a:p>
          <a:p>
            <a:pPr lvl="2"/>
            <a:r>
              <a:rPr lang="en-US" dirty="0"/>
              <a:t>Motivations of monarchy, republic, and despotism – honor, virtue, fear</a:t>
            </a:r>
          </a:p>
          <a:p>
            <a:pPr lvl="2"/>
            <a:r>
              <a:rPr lang="en-US" dirty="0"/>
              <a:t>Climate and society</a:t>
            </a:r>
          </a:p>
          <a:p>
            <a:r>
              <a:rPr lang="en-US" dirty="0"/>
              <a:t>Jean-Jacques Rousseau</a:t>
            </a:r>
          </a:p>
          <a:p>
            <a:pPr lvl="1"/>
            <a:r>
              <a:rPr lang="en-US" i="1" dirty="0"/>
              <a:t>The Social Contract</a:t>
            </a:r>
          </a:p>
          <a:p>
            <a:pPr lvl="2"/>
            <a:r>
              <a:rPr lang="en-US" dirty="0"/>
              <a:t>General will, republicanism</a:t>
            </a:r>
          </a:p>
          <a:p>
            <a:pPr lvl="2"/>
            <a:r>
              <a:rPr lang="en-US" dirty="0"/>
              <a:t>State of nature </a:t>
            </a:r>
            <a:r>
              <a:rPr lang="en-US" dirty="0">
                <a:sym typeface="Wingdings" panose="05000000000000000000" pitchFamily="2" charset="2"/>
              </a:rPr>
              <a:t> priv. prop./div. of labor  society</a:t>
            </a:r>
          </a:p>
          <a:p>
            <a:pPr lvl="2"/>
            <a:r>
              <a:rPr lang="en-US" dirty="0"/>
              <a:t>"Man is born free, and everywhere he is in chains. Those who think themselves the masters of others are indeed greater slaves than they."</a:t>
            </a:r>
            <a:endParaRPr lang="en-US" dirty="0">
              <a:sym typeface="Wingdings" panose="05000000000000000000" pitchFamily="2" charset="2"/>
            </a:endParaRPr>
          </a:p>
          <a:p>
            <a:pPr marL="914400" lvl="2" indent="0">
              <a:buNone/>
            </a:pPr>
            <a:endParaRPr lang="en-US" dirty="0"/>
          </a:p>
          <a:p>
            <a:endParaRPr lang="en-US" dirty="0"/>
          </a:p>
          <a:p>
            <a:endParaRPr lang="en-US" dirty="0"/>
          </a:p>
        </p:txBody>
      </p:sp>
    </p:spTree>
    <p:extLst>
      <p:ext uri="{BB962C8B-B14F-4D97-AF65-F5344CB8AC3E}">
        <p14:creationId xmlns:p14="http://schemas.microsoft.com/office/powerpoint/2010/main" val="1703669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C117C-D48F-445B-9F1E-5D163B307D3F}"/>
              </a:ext>
            </a:extLst>
          </p:cNvPr>
          <p:cNvSpPr>
            <a:spLocks noGrp="1"/>
          </p:cNvSpPr>
          <p:nvPr>
            <p:ph type="title"/>
          </p:nvPr>
        </p:nvSpPr>
        <p:spPr/>
        <p:txBody>
          <a:bodyPr/>
          <a:lstStyle/>
          <a:p>
            <a:r>
              <a:rPr lang="en-US" dirty="0"/>
              <a:t>enlightenment</a:t>
            </a:r>
          </a:p>
        </p:txBody>
      </p:sp>
      <p:sp>
        <p:nvSpPr>
          <p:cNvPr id="3" name="Content Placeholder 2">
            <a:extLst>
              <a:ext uri="{FF2B5EF4-FFF2-40B4-BE49-F238E27FC236}">
                <a16:creationId xmlns:a16="http://schemas.microsoft.com/office/drawing/2014/main" id="{A6C19315-D7ED-45B5-97E6-54F7C264D220}"/>
              </a:ext>
            </a:extLst>
          </p:cNvPr>
          <p:cNvSpPr>
            <a:spLocks noGrp="1"/>
          </p:cNvSpPr>
          <p:nvPr>
            <p:ph idx="1"/>
          </p:nvPr>
        </p:nvSpPr>
        <p:spPr/>
        <p:txBody>
          <a:bodyPr numCol="2">
            <a:normAutofit fontScale="92500"/>
          </a:bodyPr>
          <a:lstStyle/>
          <a:p>
            <a:r>
              <a:rPr lang="en-US" dirty="0"/>
              <a:t>George Berkeley</a:t>
            </a:r>
          </a:p>
          <a:p>
            <a:pPr lvl="1"/>
            <a:r>
              <a:rPr lang="en-US" i="1" dirty="0"/>
              <a:t>A Treatise Concerning the Principles of Human Knowledge</a:t>
            </a:r>
          </a:p>
          <a:p>
            <a:pPr lvl="2"/>
            <a:r>
              <a:rPr lang="en-US" dirty="0"/>
              <a:t>Immaterialism/subjective idealism</a:t>
            </a:r>
          </a:p>
          <a:p>
            <a:pPr lvl="3"/>
            <a:r>
              <a:rPr lang="en-US" dirty="0"/>
              <a:t>“To be is to be perceived.”</a:t>
            </a:r>
          </a:p>
          <a:p>
            <a:pPr lvl="3"/>
            <a:r>
              <a:rPr lang="en-US" dirty="0"/>
              <a:t>"Ideas can only resemble ideas.“</a:t>
            </a:r>
          </a:p>
          <a:p>
            <a:pPr lvl="1"/>
            <a:r>
              <a:rPr lang="en-US" i="1" dirty="0"/>
              <a:t>Three Dialogues between </a:t>
            </a:r>
            <a:r>
              <a:rPr lang="en-US" i="1" dirty="0" err="1"/>
              <a:t>Hylas</a:t>
            </a:r>
            <a:r>
              <a:rPr lang="en-US" i="1" dirty="0"/>
              <a:t> and </a:t>
            </a:r>
            <a:r>
              <a:rPr lang="en-US" i="1" dirty="0" err="1"/>
              <a:t>Philonous</a:t>
            </a:r>
            <a:endParaRPr lang="en-US" i="1" dirty="0"/>
          </a:p>
          <a:p>
            <a:pPr lvl="2"/>
            <a:r>
              <a:rPr lang="en-US" dirty="0"/>
              <a:t>“There is no tree.”</a:t>
            </a:r>
          </a:p>
          <a:p>
            <a:pPr lvl="1"/>
            <a:r>
              <a:rPr lang="en-US" i="1" dirty="0"/>
              <a:t>The Analyst</a:t>
            </a:r>
          </a:p>
          <a:p>
            <a:pPr lvl="2"/>
            <a:r>
              <a:rPr lang="en-US" dirty="0"/>
              <a:t>“Ghosts of departed quantities.”</a:t>
            </a:r>
          </a:p>
          <a:p>
            <a:pPr lvl="1"/>
            <a:r>
              <a:rPr lang="en-US" dirty="0"/>
              <a:t>Tar water</a:t>
            </a:r>
          </a:p>
          <a:p>
            <a:endParaRPr lang="en-US" dirty="0"/>
          </a:p>
          <a:p>
            <a:r>
              <a:rPr lang="en-US" dirty="0"/>
              <a:t>David Hume</a:t>
            </a:r>
          </a:p>
          <a:p>
            <a:pPr lvl="1"/>
            <a:r>
              <a:rPr lang="en-US" i="1" dirty="0"/>
              <a:t>A Treatise of Human Nature</a:t>
            </a:r>
          </a:p>
          <a:p>
            <a:pPr lvl="2"/>
            <a:r>
              <a:rPr lang="en-US" dirty="0"/>
              <a:t>Problem of induction – empiricism?</a:t>
            </a:r>
          </a:p>
          <a:p>
            <a:pPr lvl="2"/>
            <a:r>
              <a:rPr lang="en-US" dirty="0"/>
              <a:t>Sentimentalist</a:t>
            </a:r>
          </a:p>
          <a:p>
            <a:pPr lvl="1"/>
            <a:r>
              <a:rPr lang="en-US" i="1" dirty="0"/>
              <a:t>An Enquiry Concerning Human Understanding</a:t>
            </a:r>
          </a:p>
          <a:p>
            <a:pPr lvl="2"/>
            <a:r>
              <a:rPr lang="en-US" dirty="0"/>
              <a:t>Hume’s fork – relations of ideas/matters of fact</a:t>
            </a:r>
          </a:p>
          <a:p>
            <a:pPr lvl="2"/>
            <a:r>
              <a:rPr lang="en-US" dirty="0"/>
              <a:t>Kant’s “dogmatic slumber”</a:t>
            </a:r>
          </a:p>
          <a:p>
            <a:pPr lvl="2"/>
            <a:r>
              <a:rPr lang="en-US" dirty="0"/>
              <a:t>Missing shade of blue</a:t>
            </a:r>
          </a:p>
          <a:p>
            <a:pPr lvl="1"/>
            <a:r>
              <a:rPr lang="en-US" dirty="0"/>
              <a:t>Virtue ethics</a:t>
            </a:r>
          </a:p>
          <a:p>
            <a:pPr lvl="1"/>
            <a:r>
              <a:rPr lang="en-US" i="1" dirty="0"/>
              <a:t>Dialogues Concerning Natural Religion</a:t>
            </a:r>
          </a:p>
          <a:p>
            <a:pPr lvl="2"/>
            <a:r>
              <a:rPr lang="en-US" dirty="0" err="1"/>
              <a:t>Pamphilus</a:t>
            </a:r>
            <a:r>
              <a:rPr lang="en-US" dirty="0"/>
              <a:t>, Cleanthes, Philo, </a:t>
            </a:r>
            <a:r>
              <a:rPr lang="en-US" dirty="0" err="1"/>
              <a:t>Demea</a:t>
            </a:r>
            <a:endParaRPr lang="en-US" dirty="0"/>
          </a:p>
          <a:p>
            <a:pPr lvl="1"/>
            <a:endParaRPr lang="en-US" i="1" dirty="0"/>
          </a:p>
        </p:txBody>
      </p:sp>
    </p:spTree>
    <p:extLst>
      <p:ext uri="{BB962C8B-B14F-4D97-AF65-F5344CB8AC3E}">
        <p14:creationId xmlns:p14="http://schemas.microsoft.com/office/powerpoint/2010/main" val="101078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A49D0-3513-4C6D-9344-31981B63D86D}"/>
              </a:ext>
            </a:extLst>
          </p:cNvPr>
          <p:cNvSpPr>
            <a:spLocks noGrp="1"/>
          </p:cNvSpPr>
          <p:nvPr>
            <p:ph type="title"/>
          </p:nvPr>
        </p:nvSpPr>
        <p:spPr/>
        <p:txBody>
          <a:bodyPr/>
          <a:lstStyle/>
          <a:p>
            <a:r>
              <a:rPr lang="en-US" dirty="0"/>
              <a:t>Enlightenment</a:t>
            </a:r>
          </a:p>
        </p:txBody>
      </p:sp>
      <p:sp>
        <p:nvSpPr>
          <p:cNvPr id="3" name="Content Placeholder 2">
            <a:extLst>
              <a:ext uri="{FF2B5EF4-FFF2-40B4-BE49-F238E27FC236}">
                <a16:creationId xmlns:a16="http://schemas.microsoft.com/office/drawing/2014/main" id="{8A55DD24-333D-4108-93E5-663017AE202F}"/>
              </a:ext>
            </a:extLst>
          </p:cNvPr>
          <p:cNvSpPr>
            <a:spLocks noGrp="1"/>
          </p:cNvSpPr>
          <p:nvPr>
            <p:ph idx="1"/>
          </p:nvPr>
        </p:nvSpPr>
        <p:spPr/>
        <p:txBody>
          <a:bodyPr/>
          <a:lstStyle/>
          <a:p>
            <a:r>
              <a:rPr lang="en-US" dirty="0"/>
              <a:t>Immanuel Kant</a:t>
            </a:r>
          </a:p>
          <a:p>
            <a:pPr lvl="1"/>
            <a:r>
              <a:rPr lang="en-US" dirty="0"/>
              <a:t>"Enlightenment is man's emergence from his self-incurred immaturity.“</a:t>
            </a:r>
          </a:p>
          <a:p>
            <a:pPr lvl="1"/>
            <a:r>
              <a:rPr lang="en-US" i="1" dirty="0"/>
              <a:t>Critique of Pure Reason</a:t>
            </a:r>
          </a:p>
          <a:p>
            <a:pPr lvl="2"/>
            <a:r>
              <a:rPr lang="en-US" i="1" dirty="0"/>
              <a:t>a priori</a:t>
            </a:r>
            <a:r>
              <a:rPr lang="en-US" dirty="0"/>
              <a:t> and </a:t>
            </a:r>
            <a:r>
              <a:rPr lang="en-US" i="1" dirty="0"/>
              <a:t>a posteriori </a:t>
            </a:r>
            <a:r>
              <a:rPr lang="en-US" dirty="0"/>
              <a:t>knowledge</a:t>
            </a:r>
          </a:p>
          <a:p>
            <a:pPr lvl="2"/>
            <a:r>
              <a:rPr lang="en-US" dirty="0"/>
              <a:t>Analytic and synthetic judgements</a:t>
            </a:r>
          </a:p>
          <a:p>
            <a:pPr lvl="3"/>
            <a:r>
              <a:rPr lang="en-US" dirty="0"/>
              <a:t>Synthetic </a:t>
            </a:r>
            <a:r>
              <a:rPr lang="en-US" i="1" dirty="0"/>
              <a:t>a priori</a:t>
            </a:r>
            <a:r>
              <a:rPr lang="en-US" dirty="0"/>
              <a:t> judgements</a:t>
            </a:r>
          </a:p>
          <a:p>
            <a:pPr lvl="1"/>
            <a:r>
              <a:rPr lang="en-US" i="1" dirty="0"/>
              <a:t>Groundwork of the Metaphysics of </a:t>
            </a:r>
            <a:r>
              <a:rPr lang="en-US" dirty="0"/>
              <a:t>Morals and </a:t>
            </a:r>
            <a:r>
              <a:rPr lang="en-US" i="1" dirty="0"/>
              <a:t>Critique of Practical Reason</a:t>
            </a:r>
          </a:p>
          <a:p>
            <a:pPr lvl="2"/>
            <a:r>
              <a:rPr lang="en-US" dirty="0"/>
              <a:t>Categorical imperative – “Act only according to that maxim whereby you can, at the same time, will that it should become a universal law.”</a:t>
            </a:r>
          </a:p>
          <a:p>
            <a:pPr marL="914400" lvl="2" indent="0">
              <a:buNone/>
            </a:pPr>
            <a:endParaRPr lang="en-US" i="1" dirty="0"/>
          </a:p>
          <a:p>
            <a:pPr lvl="1"/>
            <a:endParaRPr lang="en-US" dirty="0"/>
          </a:p>
        </p:txBody>
      </p:sp>
    </p:spTree>
    <p:extLst>
      <p:ext uri="{BB962C8B-B14F-4D97-AF65-F5344CB8AC3E}">
        <p14:creationId xmlns:p14="http://schemas.microsoft.com/office/powerpoint/2010/main" val="2189828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58868-9568-4EDB-B035-6C9FD4E9BE3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9C65D4C6-71C2-4941-926F-25E285F813C8}"/>
              </a:ext>
            </a:extLst>
          </p:cNvPr>
          <p:cNvPicPr>
            <a:picLocks noGrp="1" noChangeAspect="1"/>
          </p:cNvPicPr>
          <p:nvPr>
            <p:ph idx="1"/>
          </p:nvPr>
        </p:nvPicPr>
        <p:blipFill>
          <a:blip r:embed="rId2"/>
          <a:stretch>
            <a:fillRect/>
          </a:stretch>
        </p:blipFill>
        <p:spPr>
          <a:xfrm>
            <a:off x="2662838" y="-26686"/>
            <a:ext cx="6866325" cy="6884685"/>
          </a:xfrm>
          <a:prstGeom prst="rect">
            <a:avLst/>
          </a:prstGeom>
        </p:spPr>
      </p:pic>
      <p:sp>
        <p:nvSpPr>
          <p:cNvPr id="6" name="Callout: Line 5">
            <a:extLst>
              <a:ext uri="{FF2B5EF4-FFF2-40B4-BE49-F238E27FC236}">
                <a16:creationId xmlns:a16="http://schemas.microsoft.com/office/drawing/2014/main" id="{8D5F40CE-3A15-4063-8B19-20D75653681D}"/>
              </a:ext>
            </a:extLst>
          </p:cNvPr>
          <p:cNvSpPr/>
          <p:nvPr/>
        </p:nvSpPr>
        <p:spPr>
          <a:xfrm>
            <a:off x="3019698" y="2982708"/>
            <a:ext cx="1605306" cy="302600"/>
          </a:xfrm>
          <a:prstGeom prst="borderCallout1">
            <a:avLst>
              <a:gd name="adj1" fmla="val 98114"/>
              <a:gd name="adj2" fmla="val 50715"/>
              <a:gd name="adj3" fmla="val 183454"/>
              <a:gd name="adj4" fmla="val 117481"/>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Jeremy Bentham 1748 – 1832</a:t>
            </a:r>
          </a:p>
          <a:p>
            <a:pPr algn="ctr"/>
            <a:r>
              <a:rPr lang="en-US" sz="800" dirty="0"/>
              <a:t>J.S. Mill 1806 – 1873</a:t>
            </a:r>
          </a:p>
        </p:txBody>
      </p:sp>
      <p:sp>
        <p:nvSpPr>
          <p:cNvPr id="7" name="Callout: Line 6">
            <a:extLst>
              <a:ext uri="{FF2B5EF4-FFF2-40B4-BE49-F238E27FC236}">
                <a16:creationId xmlns:a16="http://schemas.microsoft.com/office/drawing/2014/main" id="{6E10325E-E205-4A30-BDE2-F0B027F836ED}"/>
              </a:ext>
            </a:extLst>
          </p:cNvPr>
          <p:cNvSpPr/>
          <p:nvPr/>
        </p:nvSpPr>
        <p:spPr>
          <a:xfrm>
            <a:off x="5312846" y="3573230"/>
            <a:ext cx="1421510" cy="141880"/>
          </a:xfrm>
          <a:prstGeom prst="borderCallout1">
            <a:avLst>
              <a:gd name="adj1" fmla="val 98114"/>
              <a:gd name="adj2" fmla="val 50715"/>
              <a:gd name="adj3" fmla="val -42600"/>
              <a:gd name="adj4" fmla="val 73814"/>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Georg Hegel 1770 – 1831</a:t>
            </a:r>
          </a:p>
        </p:txBody>
      </p:sp>
      <p:sp>
        <p:nvSpPr>
          <p:cNvPr id="9" name="Callout: Line 8">
            <a:extLst>
              <a:ext uri="{FF2B5EF4-FFF2-40B4-BE49-F238E27FC236}">
                <a16:creationId xmlns:a16="http://schemas.microsoft.com/office/drawing/2014/main" id="{113FCD2F-5636-49B8-A827-F71E0F58ED44}"/>
              </a:ext>
            </a:extLst>
          </p:cNvPr>
          <p:cNvSpPr/>
          <p:nvPr/>
        </p:nvSpPr>
        <p:spPr>
          <a:xfrm>
            <a:off x="3340826" y="3873136"/>
            <a:ext cx="1530532" cy="164727"/>
          </a:xfrm>
          <a:prstGeom prst="borderCallout1">
            <a:avLst>
              <a:gd name="adj1" fmla="val 98114"/>
              <a:gd name="adj2" fmla="val 50715"/>
              <a:gd name="adj3" fmla="val 132608"/>
              <a:gd name="adj4" fmla="val 107072"/>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Auguste Comte 1798 - 1857</a:t>
            </a:r>
          </a:p>
        </p:txBody>
      </p:sp>
    </p:spTree>
    <p:extLst>
      <p:ext uri="{BB962C8B-B14F-4D97-AF65-F5344CB8AC3E}">
        <p14:creationId xmlns:p14="http://schemas.microsoft.com/office/powerpoint/2010/main" val="1920442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021B5-596E-4393-AF49-37EE12FBF858}"/>
              </a:ext>
            </a:extLst>
          </p:cNvPr>
          <p:cNvSpPr>
            <a:spLocks noGrp="1"/>
          </p:cNvSpPr>
          <p:nvPr>
            <p:ph type="title"/>
          </p:nvPr>
        </p:nvSpPr>
        <p:spPr/>
        <p:txBody>
          <a:bodyPr/>
          <a:lstStyle/>
          <a:p>
            <a:r>
              <a:rPr lang="en-US" dirty="0"/>
              <a:t>Early Modern</a:t>
            </a:r>
          </a:p>
        </p:txBody>
      </p:sp>
      <p:sp>
        <p:nvSpPr>
          <p:cNvPr id="3" name="Content Placeholder 2">
            <a:extLst>
              <a:ext uri="{FF2B5EF4-FFF2-40B4-BE49-F238E27FC236}">
                <a16:creationId xmlns:a16="http://schemas.microsoft.com/office/drawing/2014/main" id="{D216BFD8-DED6-4EE1-A315-2BD400A1E8C9}"/>
              </a:ext>
            </a:extLst>
          </p:cNvPr>
          <p:cNvSpPr>
            <a:spLocks noGrp="1"/>
          </p:cNvSpPr>
          <p:nvPr>
            <p:ph idx="1"/>
          </p:nvPr>
        </p:nvSpPr>
        <p:spPr/>
        <p:txBody>
          <a:bodyPr numCol="2">
            <a:normAutofit/>
          </a:bodyPr>
          <a:lstStyle/>
          <a:p>
            <a:r>
              <a:rPr lang="en-US" dirty="0"/>
              <a:t>Jeremy Bentham</a:t>
            </a:r>
          </a:p>
          <a:p>
            <a:pPr lvl="1"/>
            <a:r>
              <a:rPr lang="en-US" dirty="0"/>
              <a:t>Utilitarianism and the greatest happiness principle</a:t>
            </a:r>
          </a:p>
          <a:p>
            <a:r>
              <a:rPr lang="en-US" dirty="0"/>
              <a:t>Georg Hegel</a:t>
            </a:r>
          </a:p>
          <a:p>
            <a:pPr lvl="1"/>
            <a:r>
              <a:rPr lang="en-US" i="1" dirty="0"/>
              <a:t>Phenomenology of Spirit</a:t>
            </a:r>
          </a:p>
          <a:p>
            <a:pPr lvl="2"/>
            <a:r>
              <a:rPr lang="en-US" dirty="0"/>
              <a:t>Master-slave dialectic</a:t>
            </a:r>
          </a:p>
          <a:p>
            <a:pPr lvl="1"/>
            <a:r>
              <a:rPr lang="en-US" i="1" dirty="0"/>
              <a:t>Elements of the Philosophy of Right</a:t>
            </a:r>
          </a:p>
          <a:p>
            <a:pPr lvl="1"/>
            <a:r>
              <a:rPr lang="en-US" dirty="0"/>
              <a:t>Thesis-antithesis-synthesis</a:t>
            </a:r>
          </a:p>
          <a:p>
            <a:r>
              <a:rPr lang="en-US" dirty="0"/>
              <a:t>Auguste Comte</a:t>
            </a:r>
          </a:p>
          <a:p>
            <a:pPr lvl="1"/>
            <a:r>
              <a:rPr lang="en-US" dirty="0"/>
              <a:t>Positivism</a:t>
            </a:r>
          </a:p>
          <a:p>
            <a:pPr lvl="2"/>
            <a:r>
              <a:rPr lang="en-US" dirty="0"/>
              <a:t>Sense experience</a:t>
            </a:r>
          </a:p>
          <a:p>
            <a:pPr lvl="1"/>
            <a:r>
              <a:rPr lang="en-US" dirty="0"/>
              <a:t>Social science</a:t>
            </a:r>
          </a:p>
          <a:p>
            <a:pPr lvl="1"/>
            <a:r>
              <a:rPr lang="en-US" dirty="0"/>
              <a:t>Religion of humanity</a:t>
            </a:r>
          </a:p>
          <a:p>
            <a:r>
              <a:rPr lang="en-US" dirty="0"/>
              <a:t>J.S. Mill</a:t>
            </a:r>
          </a:p>
          <a:p>
            <a:pPr lvl="1"/>
            <a:r>
              <a:rPr lang="en-US" i="1" dirty="0"/>
              <a:t>On Liberty</a:t>
            </a:r>
          </a:p>
          <a:p>
            <a:pPr lvl="1"/>
            <a:r>
              <a:rPr lang="en-US" i="1" dirty="0"/>
              <a:t>Utilitarianism</a:t>
            </a:r>
          </a:p>
          <a:p>
            <a:pPr lvl="2"/>
            <a:r>
              <a:rPr lang="en-US" dirty="0"/>
              <a:t>“It is better to be a human being dissatisfied than a pig satisfied.”</a:t>
            </a:r>
          </a:p>
          <a:p>
            <a:pPr lvl="1"/>
            <a:r>
              <a:rPr lang="en-US" i="1" dirty="0"/>
              <a:t>Principles of Political Economy</a:t>
            </a:r>
          </a:p>
          <a:p>
            <a:pPr marL="457200" lvl="1" indent="0">
              <a:buNone/>
            </a:pPr>
            <a:endParaRPr lang="en-US" dirty="0"/>
          </a:p>
          <a:p>
            <a:endParaRPr lang="en-US" dirty="0"/>
          </a:p>
          <a:p>
            <a:pPr lvl="1"/>
            <a:endParaRPr lang="en-US" dirty="0"/>
          </a:p>
        </p:txBody>
      </p:sp>
    </p:spTree>
    <p:extLst>
      <p:ext uri="{BB962C8B-B14F-4D97-AF65-F5344CB8AC3E}">
        <p14:creationId xmlns:p14="http://schemas.microsoft.com/office/powerpoint/2010/main" val="389468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A661E-71FE-4747-A131-4F679EAC8C99}"/>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76176808-8C78-44A4-8968-CDB8261B6CAA}"/>
              </a:ext>
            </a:extLst>
          </p:cNvPr>
          <p:cNvPicPr>
            <a:picLocks noGrp="1" noChangeAspect="1"/>
          </p:cNvPicPr>
          <p:nvPr>
            <p:ph idx="1"/>
          </p:nvPr>
        </p:nvPicPr>
        <p:blipFill>
          <a:blip r:embed="rId2"/>
          <a:stretch>
            <a:fillRect/>
          </a:stretch>
        </p:blipFill>
        <p:spPr>
          <a:xfrm>
            <a:off x="5327650" y="-27920"/>
            <a:ext cx="6864350" cy="6882639"/>
          </a:xfrm>
          <a:prstGeom prst="rect">
            <a:avLst/>
          </a:prstGeom>
        </p:spPr>
      </p:pic>
      <p:sp>
        <p:nvSpPr>
          <p:cNvPr id="6" name="Callout: Line 5">
            <a:extLst>
              <a:ext uri="{FF2B5EF4-FFF2-40B4-BE49-F238E27FC236}">
                <a16:creationId xmlns:a16="http://schemas.microsoft.com/office/drawing/2014/main" id="{3ADB704E-85D8-4EBA-9082-9647FC3871D3}"/>
              </a:ext>
            </a:extLst>
          </p:cNvPr>
          <p:cNvSpPr/>
          <p:nvPr/>
        </p:nvSpPr>
        <p:spPr>
          <a:xfrm>
            <a:off x="8388350" y="3636758"/>
            <a:ext cx="1625600" cy="185942"/>
          </a:xfrm>
          <a:prstGeom prst="borderCallout1">
            <a:avLst>
              <a:gd name="adj1" fmla="val 98114"/>
              <a:gd name="adj2" fmla="val 50715"/>
              <a:gd name="adj3" fmla="val 364906"/>
              <a:gd name="adj4" fmla="val -4873"/>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Martin Heidegger 1889 - 1976 </a:t>
            </a:r>
          </a:p>
        </p:txBody>
      </p:sp>
      <p:pic>
        <p:nvPicPr>
          <p:cNvPr id="7" name="Picture 6">
            <a:extLst>
              <a:ext uri="{FF2B5EF4-FFF2-40B4-BE49-F238E27FC236}">
                <a16:creationId xmlns:a16="http://schemas.microsoft.com/office/drawing/2014/main" id="{6D3ECF8E-DA6F-4B1B-A2A0-80963B6F7ECB}"/>
              </a:ext>
            </a:extLst>
          </p:cNvPr>
          <p:cNvPicPr>
            <a:picLocks noChangeAspect="1"/>
          </p:cNvPicPr>
          <p:nvPr/>
        </p:nvPicPr>
        <p:blipFill>
          <a:blip r:embed="rId3"/>
          <a:stretch>
            <a:fillRect/>
          </a:stretch>
        </p:blipFill>
        <p:spPr>
          <a:xfrm>
            <a:off x="1" y="353061"/>
            <a:ext cx="5327649" cy="3196589"/>
          </a:xfrm>
          <a:prstGeom prst="rect">
            <a:avLst/>
          </a:prstGeom>
        </p:spPr>
      </p:pic>
      <p:sp>
        <p:nvSpPr>
          <p:cNvPr id="8" name="Callout: Line 7">
            <a:extLst>
              <a:ext uri="{FF2B5EF4-FFF2-40B4-BE49-F238E27FC236}">
                <a16:creationId xmlns:a16="http://schemas.microsoft.com/office/drawing/2014/main" id="{AA66784A-CE6F-48CE-B121-B9758A510E63}"/>
              </a:ext>
            </a:extLst>
          </p:cNvPr>
          <p:cNvSpPr/>
          <p:nvPr/>
        </p:nvSpPr>
        <p:spPr>
          <a:xfrm>
            <a:off x="5842000" y="2897879"/>
            <a:ext cx="1822449" cy="296171"/>
          </a:xfrm>
          <a:prstGeom prst="borderCallout1">
            <a:avLst>
              <a:gd name="adj1" fmla="val 98114"/>
              <a:gd name="adj2" fmla="val 50715"/>
              <a:gd name="adj3" fmla="val 361737"/>
              <a:gd name="adj4" fmla="val 87048"/>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Bertrand Russell 1872 - 1972</a:t>
            </a:r>
          </a:p>
          <a:p>
            <a:pPr algn="ctr"/>
            <a:r>
              <a:rPr lang="en-US" sz="800" dirty="0"/>
              <a:t>Ludwig Wittgenstein 1889 – 1951</a:t>
            </a:r>
          </a:p>
        </p:txBody>
      </p:sp>
      <p:sp>
        <p:nvSpPr>
          <p:cNvPr id="9" name="Callout: Line 8">
            <a:extLst>
              <a:ext uri="{FF2B5EF4-FFF2-40B4-BE49-F238E27FC236}">
                <a16:creationId xmlns:a16="http://schemas.microsoft.com/office/drawing/2014/main" id="{A8F8B015-3A12-40CE-BDCD-B13288356B32}"/>
              </a:ext>
            </a:extLst>
          </p:cNvPr>
          <p:cNvSpPr/>
          <p:nvPr/>
        </p:nvSpPr>
        <p:spPr>
          <a:xfrm>
            <a:off x="8645524" y="4372614"/>
            <a:ext cx="1711326" cy="166892"/>
          </a:xfrm>
          <a:prstGeom prst="borderCallout1">
            <a:avLst>
              <a:gd name="adj1" fmla="val 98114"/>
              <a:gd name="adj2" fmla="val 50715"/>
              <a:gd name="adj3" fmla="val 87152"/>
              <a:gd name="adj4" fmla="val -15263"/>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 dirty="0"/>
              <a:t>Friedrich Nietzsche 1844 - 1900</a:t>
            </a:r>
          </a:p>
        </p:txBody>
      </p:sp>
      <p:sp>
        <p:nvSpPr>
          <p:cNvPr id="11" name="Callout: Line 10">
            <a:extLst>
              <a:ext uri="{FF2B5EF4-FFF2-40B4-BE49-F238E27FC236}">
                <a16:creationId xmlns:a16="http://schemas.microsoft.com/office/drawing/2014/main" id="{864A63C5-6577-47AD-8FEB-4D0FCB3525AC}"/>
              </a:ext>
            </a:extLst>
          </p:cNvPr>
          <p:cNvSpPr/>
          <p:nvPr/>
        </p:nvSpPr>
        <p:spPr>
          <a:xfrm>
            <a:off x="1606550" y="3617707"/>
            <a:ext cx="2736850" cy="1443243"/>
          </a:xfrm>
          <a:prstGeom prst="borderCallout1">
            <a:avLst>
              <a:gd name="adj1" fmla="val 98114"/>
              <a:gd name="adj2" fmla="val 50715"/>
              <a:gd name="adj3" fmla="val 78706"/>
              <a:gd name="adj4" fmla="val 52414"/>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dirty="0"/>
              <a:t>C.S. Peirce 1839 -1914</a:t>
            </a:r>
          </a:p>
          <a:p>
            <a:pPr algn="ctr"/>
            <a:r>
              <a:rPr lang="en-US" sz="1600" dirty="0"/>
              <a:t>William James 1842 – 1910</a:t>
            </a:r>
          </a:p>
          <a:p>
            <a:pPr algn="ctr"/>
            <a:endParaRPr lang="en-US" sz="1600" dirty="0"/>
          </a:p>
        </p:txBody>
      </p:sp>
    </p:spTree>
    <p:extLst>
      <p:ext uri="{BB962C8B-B14F-4D97-AF65-F5344CB8AC3E}">
        <p14:creationId xmlns:p14="http://schemas.microsoft.com/office/powerpoint/2010/main" val="2291689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5710D-C4AC-4C0A-9FE5-FD515D97957E}"/>
              </a:ext>
            </a:extLst>
          </p:cNvPr>
          <p:cNvSpPr>
            <a:spLocks noGrp="1"/>
          </p:cNvSpPr>
          <p:nvPr>
            <p:ph type="title"/>
          </p:nvPr>
        </p:nvSpPr>
        <p:spPr/>
        <p:txBody>
          <a:bodyPr/>
          <a:lstStyle/>
          <a:p>
            <a:br>
              <a:rPr lang="en-US" dirty="0"/>
            </a:br>
            <a:r>
              <a:rPr lang="en-US" dirty="0"/>
              <a:t>late Modern</a:t>
            </a:r>
          </a:p>
        </p:txBody>
      </p:sp>
      <p:sp>
        <p:nvSpPr>
          <p:cNvPr id="3" name="Content Placeholder 2">
            <a:extLst>
              <a:ext uri="{FF2B5EF4-FFF2-40B4-BE49-F238E27FC236}">
                <a16:creationId xmlns:a16="http://schemas.microsoft.com/office/drawing/2014/main" id="{F06C1E82-4D05-4FED-BE9A-64FF1B4FDEC2}"/>
              </a:ext>
            </a:extLst>
          </p:cNvPr>
          <p:cNvSpPr>
            <a:spLocks noGrp="1"/>
          </p:cNvSpPr>
          <p:nvPr>
            <p:ph idx="1"/>
          </p:nvPr>
        </p:nvSpPr>
        <p:spPr/>
        <p:txBody>
          <a:bodyPr numCol="2">
            <a:normAutofit fontScale="92500" lnSpcReduction="20000"/>
          </a:bodyPr>
          <a:lstStyle/>
          <a:p>
            <a:r>
              <a:rPr lang="en-US" dirty="0"/>
              <a:t>Friedrich Nietzsche</a:t>
            </a:r>
          </a:p>
          <a:p>
            <a:pPr lvl="1"/>
            <a:r>
              <a:rPr lang="en-US" i="1" dirty="0"/>
              <a:t>The Birth of Tragedy</a:t>
            </a:r>
          </a:p>
          <a:p>
            <a:pPr lvl="2"/>
            <a:r>
              <a:rPr lang="en-US" dirty="0"/>
              <a:t>Apollonian and Dionysian </a:t>
            </a:r>
          </a:p>
          <a:p>
            <a:pPr lvl="1"/>
            <a:r>
              <a:rPr lang="en-US" i="1" dirty="0"/>
              <a:t>The Gay Science</a:t>
            </a:r>
          </a:p>
          <a:p>
            <a:pPr lvl="2"/>
            <a:r>
              <a:rPr lang="en-US" dirty="0"/>
              <a:t>Eternal recurrence</a:t>
            </a:r>
          </a:p>
          <a:p>
            <a:pPr lvl="2"/>
            <a:r>
              <a:rPr lang="en-US" dirty="0"/>
              <a:t>“God is dead.”</a:t>
            </a:r>
          </a:p>
          <a:p>
            <a:pPr lvl="1"/>
            <a:r>
              <a:rPr lang="en-US" i="1" dirty="0"/>
              <a:t>Thus Spoke Zarathustra</a:t>
            </a:r>
          </a:p>
          <a:p>
            <a:pPr lvl="2"/>
            <a:r>
              <a:rPr lang="en-US" dirty="0" err="1"/>
              <a:t>Ubermensch</a:t>
            </a:r>
            <a:endParaRPr lang="en-US" dirty="0"/>
          </a:p>
          <a:p>
            <a:pPr lvl="1"/>
            <a:r>
              <a:rPr lang="en-US" i="1" dirty="0"/>
              <a:t>Beyond Good and Evil</a:t>
            </a:r>
          </a:p>
          <a:p>
            <a:pPr lvl="2"/>
            <a:r>
              <a:rPr lang="en-US" dirty="0"/>
              <a:t>Will to power</a:t>
            </a:r>
          </a:p>
          <a:p>
            <a:r>
              <a:rPr lang="en-US" dirty="0"/>
              <a:t>Martin Heidegger</a:t>
            </a:r>
          </a:p>
          <a:p>
            <a:pPr lvl="1"/>
            <a:r>
              <a:rPr lang="en-US" i="1" dirty="0"/>
              <a:t>Being and Time</a:t>
            </a:r>
          </a:p>
          <a:p>
            <a:pPr lvl="2"/>
            <a:r>
              <a:rPr lang="en-US" dirty="0"/>
              <a:t>What is Being?</a:t>
            </a:r>
          </a:p>
          <a:p>
            <a:pPr lvl="2"/>
            <a:r>
              <a:rPr lang="en-US" dirty="0"/>
              <a:t>Dasein – human experience of Being</a:t>
            </a:r>
          </a:p>
          <a:p>
            <a:r>
              <a:rPr lang="en-US" dirty="0"/>
              <a:t>Bertrand Russell</a:t>
            </a:r>
          </a:p>
          <a:p>
            <a:pPr lvl="1"/>
            <a:r>
              <a:rPr lang="en-US" dirty="0"/>
              <a:t>Analytic philosophy</a:t>
            </a:r>
          </a:p>
          <a:p>
            <a:pPr lvl="1"/>
            <a:r>
              <a:rPr lang="en-US" i="1" dirty="0"/>
              <a:t>Principia Mathematica</a:t>
            </a:r>
          </a:p>
          <a:p>
            <a:pPr lvl="2"/>
            <a:r>
              <a:rPr lang="en-US" dirty="0"/>
              <a:t>Whitehead</a:t>
            </a:r>
          </a:p>
          <a:p>
            <a:pPr lvl="1"/>
            <a:r>
              <a:rPr lang="en-US" dirty="0"/>
              <a:t>“On Denoting”</a:t>
            </a:r>
          </a:p>
          <a:p>
            <a:pPr lvl="1"/>
            <a:r>
              <a:rPr lang="en-US" dirty="0"/>
              <a:t>“Why I am not a Christian.”</a:t>
            </a:r>
          </a:p>
          <a:p>
            <a:pPr lvl="1"/>
            <a:r>
              <a:rPr lang="en-US" dirty="0"/>
              <a:t>Russell’s teapot</a:t>
            </a:r>
          </a:p>
          <a:p>
            <a:pPr lvl="2"/>
            <a:r>
              <a:rPr lang="en-US" dirty="0" err="1"/>
              <a:t>Unfalsifiability</a:t>
            </a:r>
            <a:endParaRPr lang="en-US" dirty="0"/>
          </a:p>
          <a:p>
            <a:r>
              <a:rPr lang="en-US" dirty="0"/>
              <a:t>Ludwig Wittgenstein</a:t>
            </a:r>
          </a:p>
          <a:p>
            <a:pPr lvl="1"/>
            <a:r>
              <a:rPr lang="en-US" i="1" dirty="0" err="1"/>
              <a:t>Tractatus</a:t>
            </a:r>
            <a:r>
              <a:rPr lang="en-US" i="1" dirty="0"/>
              <a:t> Logico-</a:t>
            </a:r>
            <a:r>
              <a:rPr lang="en-US" i="1" dirty="0" err="1"/>
              <a:t>Philisophicus</a:t>
            </a:r>
            <a:endParaRPr lang="en-US" i="1" dirty="0"/>
          </a:p>
          <a:p>
            <a:pPr lvl="1"/>
            <a:r>
              <a:rPr lang="en-US" i="1" dirty="0"/>
              <a:t>Philosophical Investigations</a:t>
            </a:r>
          </a:p>
          <a:p>
            <a:endParaRPr lang="en-US" dirty="0"/>
          </a:p>
          <a:p>
            <a:pPr lvl="1"/>
            <a:endParaRPr lang="en-US" dirty="0"/>
          </a:p>
          <a:p>
            <a:pPr lvl="1"/>
            <a:endParaRPr lang="en-US" dirty="0"/>
          </a:p>
        </p:txBody>
      </p:sp>
    </p:spTree>
    <p:extLst>
      <p:ext uri="{BB962C8B-B14F-4D97-AF65-F5344CB8AC3E}">
        <p14:creationId xmlns:p14="http://schemas.microsoft.com/office/powerpoint/2010/main" val="2167911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65EC9-57C7-4E7E-B5C7-44748C966505}"/>
              </a:ext>
            </a:extLst>
          </p:cNvPr>
          <p:cNvSpPr>
            <a:spLocks noGrp="1"/>
          </p:cNvSpPr>
          <p:nvPr>
            <p:ph type="title"/>
          </p:nvPr>
        </p:nvSpPr>
        <p:spPr/>
        <p:txBody>
          <a:bodyPr/>
          <a:lstStyle/>
          <a:p>
            <a:r>
              <a:rPr lang="en-US" dirty="0"/>
              <a:t>Pragmatists</a:t>
            </a:r>
          </a:p>
        </p:txBody>
      </p:sp>
      <p:sp>
        <p:nvSpPr>
          <p:cNvPr id="3" name="Content Placeholder 2">
            <a:extLst>
              <a:ext uri="{FF2B5EF4-FFF2-40B4-BE49-F238E27FC236}">
                <a16:creationId xmlns:a16="http://schemas.microsoft.com/office/drawing/2014/main" id="{5F3E6D03-6FE6-4608-88C1-285A45E188DC}"/>
              </a:ext>
            </a:extLst>
          </p:cNvPr>
          <p:cNvSpPr>
            <a:spLocks noGrp="1"/>
          </p:cNvSpPr>
          <p:nvPr>
            <p:ph idx="1"/>
          </p:nvPr>
        </p:nvSpPr>
        <p:spPr/>
        <p:txBody>
          <a:bodyPr/>
          <a:lstStyle/>
          <a:p>
            <a:r>
              <a:rPr lang="en-US" dirty="0"/>
              <a:t>William James</a:t>
            </a:r>
          </a:p>
          <a:p>
            <a:pPr lvl="1"/>
            <a:r>
              <a:rPr lang="en-US" i="1" dirty="0"/>
              <a:t>The Principles of Psychology</a:t>
            </a:r>
          </a:p>
          <a:p>
            <a:pPr lvl="1"/>
            <a:r>
              <a:rPr lang="en-US" i="1" dirty="0"/>
              <a:t>The Varieties of Religious Experience</a:t>
            </a:r>
          </a:p>
          <a:p>
            <a:pPr lvl="2"/>
            <a:r>
              <a:rPr lang="en-US" dirty="0"/>
              <a:t>Existential judgement v. proposition of value</a:t>
            </a:r>
          </a:p>
          <a:p>
            <a:pPr lvl="2"/>
            <a:r>
              <a:rPr lang="en-US" dirty="0"/>
              <a:t>Gifford lectures</a:t>
            </a:r>
          </a:p>
          <a:p>
            <a:pPr lvl="1"/>
            <a:r>
              <a:rPr lang="en-US" i="1" dirty="0"/>
              <a:t>Pragmatism: A New Name for Some Old Ways of Thinking</a:t>
            </a:r>
          </a:p>
          <a:p>
            <a:pPr lvl="1"/>
            <a:r>
              <a:rPr lang="en-US" dirty="0"/>
              <a:t>“Cash value”</a:t>
            </a:r>
          </a:p>
          <a:p>
            <a:r>
              <a:rPr lang="en-US" dirty="0"/>
              <a:t>C.S. Pierce</a:t>
            </a:r>
          </a:p>
          <a:p>
            <a:pPr lvl="1"/>
            <a:r>
              <a:rPr lang="en-US" dirty="0"/>
              <a:t>Pragmatic Maxim – “Consider what effects, that might conceivably have practical bearings, we conceive the object of our conception to have. Then, our conception of these effects is the whole of our conception of the object.”</a:t>
            </a:r>
          </a:p>
          <a:p>
            <a:endParaRPr lang="en-US" dirty="0"/>
          </a:p>
          <a:p>
            <a:pPr lvl="2"/>
            <a:endParaRPr lang="en-US" dirty="0"/>
          </a:p>
        </p:txBody>
      </p:sp>
    </p:spTree>
    <p:extLst>
      <p:ext uri="{BB962C8B-B14F-4D97-AF65-F5344CB8AC3E}">
        <p14:creationId xmlns:p14="http://schemas.microsoft.com/office/powerpoint/2010/main" val="76558754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1067</TotalTime>
  <Words>858</Words>
  <Application>Microsoft Office PowerPoint</Application>
  <PresentationFormat>Widescreen</PresentationFormat>
  <Paragraphs>223</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Century Gothic</vt:lpstr>
      <vt:lpstr>Wingdings</vt:lpstr>
      <vt:lpstr>Vapor Trail</vt:lpstr>
      <vt:lpstr>Intro to Philosophy</vt:lpstr>
      <vt:lpstr>An overview</vt:lpstr>
      <vt:lpstr>PowerPoint Presentation</vt:lpstr>
      <vt:lpstr>Classical greek</vt:lpstr>
      <vt:lpstr>PowerPoint Presentation</vt:lpstr>
      <vt:lpstr>Roman And Medieval</vt:lpstr>
      <vt:lpstr>PowerPoint Presentation</vt:lpstr>
      <vt:lpstr>Enlightenment</vt:lpstr>
      <vt:lpstr>Enlightenment</vt:lpstr>
      <vt:lpstr>enlightenment</vt:lpstr>
      <vt:lpstr>Enlightenment</vt:lpstr>
      <vt:lpstr>PowerPoint Presentation</vt:lpstr>
      <vt:lpstr>Early Modern</vt:lpstr>
      <vt:lpstr>PowerPoint Presentation</vt:lpstr>
      <vt:lpstr> late Modern</vt:lpstr>
      <vt:lpstr>Pragmatists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Philosophy</dc:title>
  <dc:creator>Ean Maloney</dc:creator>
  <cp:lastModifiedBy>Ean Maloney</cp:lastModifiedBy>
  <cp:revision>43</cp:revision>
  <dcterms:created xsi:type="dcterms:W3CDTF">2017-08-03T22:46:02Z</dcterms:created>
  <dcterms:modified xsi:type="dcterms:W3CDTF">2017-08-05T12:44:35Z</dcterms:modified>
</cp:coreProperties>
</file>