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516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ltGray">
          <a:xfrm>
            <a:off x="0" y="0"/>
            <a:ext cx="9143999" cy="513543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355848"/>
            <a:ext cx="8077200" cy="1673352"/>
          </a:xfrm>
        </p:spPr>
        <p:txBody>
          <a:bodyPr vert="horz" lIns="91440" tIns="0" rIns="45720" bIns="0" rtlCol="0" anchor="t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1828800"/>
            <a:ext cx="8077200" cy="1499616"/>
          </a:xfrm>
        </p:spPr>
        <p:txBody>
          <a:bodyPr lIns="118872" tIns="0" rIns="45720" bIns="0" anchor="b"/>
          <a:lstStyle>
            <a:lvl1pPr marL="0" indent="0" algn="l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EA24DB-CCB2-4330-842E-264E8DD7C3B7}" type="datetimeFigureOut">
              <a:rPr lang="en-US" smtClean="0"/>
              <a:t>8/1/2015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CF5984-1637-4855-9ECD-E6746CDB061F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Rectangle 9"/>
          <p:cNvSpPr/>
          <p:nvPr/>
        </p:nvSpPr>
        <p:spPr bwMode="invGray">
          <a:xfrm>
            <a:off x="0" y="5128334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252728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EA24DB-CCB2-4330-842E-264E8DD7C3B7}" type="datetimeFigureOut">
              <a:rPr lang="en-US" smtClean="0"/>
              <a:t>8/1/2015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CF5984-1637-4855-9ECD-E6746CDB061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ltGray">
          <a:xfrm>
            <a:off x="0" y="1"/>
            <a:ext cx="9144000" cy="260252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invGray">
          <a:xfrm>
            <a:off x="0" y="2602520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9808" y="118872"/>
            <a:ext cx="8013192" cy="1636776"/>
          </a:xfrm>
        </p:spPr>
        <p:txBody>
          <a:bodyPr vert="horz" lIns="91440" tIns="0" rIns="91440" bIns="0" rtlCol="0" anchor="b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 cap="none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40664" y="1828800"/>
            <a:ext cx="8022336" cy="685800"/>
          </a:xfrm>
        </p:spPr>
        <p:txBody>
          <a:bodyPr lIns="146304" tIns="0" rIns="45720" bIns="0" anchor="t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EA24DB-CCB2-4330-842E-264E8DD7C3B7}" type="datetimeFigureOut">
              <a:rPr lang="en-US" smtClean="0"/>
              <a:t>8/1/2015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CF5984-1637-4855-9ECD-E6746CDB061F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73936"/>
            <a:ext cx="4038600" cy="4623816"/>
          </a:xfrm>
        </p:spPr>
        <p:txBody>
          <a:bodyPr lIns="9144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73936"/>
            <a:ext cx="4038600" cy="462381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EA24DB-CCB2-4330-842E-264E8DD7C3B7}" type="datetimeFigureOut">
              <a:rPr lang="en-US" smtClean="0"/>
              <a:t>8/1/2015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CF5984-1637-4855-9ECD-E6746CDB061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98987"/>
            <a:ext cx="4040188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49512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698987"/>
            <a:ext cx="4041775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49512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EA24DB-CCB2-4330-842E-264E8DD7C3B7}" type="datetimeFigureOut">
              <a:rPr lang="en-US" smtClean="0"/>
              <a:t>8/1/2015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CF5984-1637-4855-9ECD-E6746CDB061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EA24DB-CCB2-4330-842E-264E8DD7C3B7}" type="datetimeFigureOut">
              <a:rPr lang="en-US" smtClean="0"/>
              <a:t>8/1/2015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CF5984-1637-4855-9ECD-E6746CDB061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EA24DB-CCB2-4330-842E-264E8DD7C3B7}" type="datetimeFigureOut">
              <a:rPr lang="en-US" smtClean="0"/>
              <a:t>8/1/2015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CF5984-1637-4855-9ECD-E6746CDB061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838" y="152400"/>
            <a:ext cx="2523744" cy="978408"/>
          </a:xfrm>
        </p:spPr>
        <p:txBody>
          <a:bodyPr vert="horz" lIns="73152" rIns="45720" bIns="0" rtlCol="0" anchor="b">
            <a:normAutofit/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19377" y="1743133"/>
            <a:ext cx="5920641" cy="455888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838" y="1730018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EA24DB-CCB2-4330-842E-264E8DD7C3B7}" type="datetimeFigureOut">
              <a:rPr lang="en-US" smtClean="0"/>
              <a:t>8/1/2015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CF5984-1637-4855-9ECD-E6746CDB061F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Rectangle 11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4592" y="155448"/>
            <a:ext cx="2525150" cy="978408"/>
          </a:xfrm>
        </p:spPr>
        <p:txBody>
          <a:bodyPr lIns="73152" bIns="0" anchor="b"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903805" y="1484808"/>
            <a:ext cx="6247397" cy="5373192"/>
          </a:xfrm>
          <a:solidFill>
            <a:schemeClr val="bg2">
              <a:shade val="7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4592" y="1728216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64592" y="1170432"/>
            <a:ext cx="2523744" cy="201168"/>
          </a:xfrm>
        </p:spPr>
        <p:txBody>
          <a:bodyPr/>
          <a:lstStyle/>
          <a:p>
            <a:fld id="{B5EA24DB-CCB2-4330-842E-264E8DD7C3B7}" type="datetimeFigureOut">
              <a:rPr lang="en-US" smtClean="0"/>
              <a:t>8/1/2015</a:t>
            </a:fld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 bwMode="invGray"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35808" y="1170432"/>
            <a:ext cx="5193792" cy="201168"/>
          </a:xfrm>
        </p:spPr>
        <p:txBody>
          <a:bodyPr/>
          <a:lstStyle>
            <a:lvl1pPr>
              <a:defRPr>
                <a:solidFill>
                  <a:schemeClr val="bg1">
                    <a:shade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339328" y="1170432"/>
            <a:ext cx="733864" cy="201168"/>
          </a:xfrm>
        </p:spPr>
        <p:txBody>
          <a:bodyPr/>
          <a:lstStyle/>
          <a:p>
            <a:fld id="{91CF5984-1637-4855-9ECD-E6746CDB061F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EA24DB-CCB2-4330-842E-264E8DD7C3B7}" type="datetimeFigureOut">
              <a:rPr lang="en-US" smtClean="0"/>
              <a:t>8/1/2015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CF5984-1637-4855-9ECD-E6746CDB061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invGray">
          <a:xfrm>
            <a:off x="6598920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108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 bwMode="ltGray">
          <a:xfrm>
            <a:off x="6647687" y="0"/>
            <a:ext cx="2514601" cy="685800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0" y="274640"/>
            <a:ext cx="1905000" cy="5851525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04800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EA24DB-CCB2-4330-842E-264E8DD7C3B7}" type="datetimeFigureOut">
              <a:rPr lang="en-US" smtClean="0"/>
              <a:t>8/1/2015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40597" y="6377459"/>
            <a:ext cx="3836404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CF5984-1637-4855-9ECD-E6746CDB061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 bwMode="invGray">
          <a:xfrm>
            <a:off x="0" y="1435895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7" name="Rectangle 6"/>
          <p:cNvSpPr/>
          <p:nvPr/>
        </p:nvSpPr>
        <p:spPr bwMode="ltGray">
          <a:xfrm>
            <a:off x="0" y="0"/>
            <a:ext cx="9143999" cy="1433733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51062"/>
          </a:xfrm>
          <a:prstGeom prst="rect">
            <a:avLst/>
          </a:prstGeom>
        </p:spPr>
        <p:txBody>
          <a:bodyPr vert="horz" lIns="91440" rIns="45720" rtlCol="0" anchor="ctr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75191"/>
            <a:ext cx="8229600" cy="4625609"/>
          </a:xfrm>
          <a:prstGeom prst="rect">
            <a:avLst/>
          </a:prstGeom>
        </p:spPr>
        <p:txBody>
          <a:bodyPr vert="horz" lIns="54864" tIns="91440" rtlCol="0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76999"/>
            <a:ext cx="2133600" cy="274320"/>
          </a:xfrm>
          <a:prstGeom prst="rect">
            <a:avLst/>
          </a:prstGeom>
        </p:spPr>
        <p:txBody>
          <a:bodyPr vert="horz" lIns="109728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B5EA24DB-CCB2-4330-842E-264E8DD7C3B7}" type="datetimeFigureOut">
              <a:rPr lang="en-US" smtClean="0"/>
              <a:t>8/1/2015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640596" y="6476999"/>
            <a:ext cx="5507719" cy="274320"/>
          </a:xfrm>
          <a:prstGeom prst="rect">
            <a:avLst/>
          </a:prstGeom>
        </p:spPr>
        <p:txBody>
          <a:bodyPr vert="horz" lIns="45720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04396" y="6476999"/>
            <a:ext cx="733864" cy="274320"/>
          </a:xfrm>
          <a:prstGeom prst="rect">
            <a:avLst/>
          </a:prstGeom>
        </p:spPr>
        <p:txBody>
          <a:bodyPr vert="horz" bIns="0" rtlCol="0" anchor="b"/>
          <a:lstStyle>
            <a:lvl1pPr algn="r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91CF5984-1637-4855-9ECD-E6746CDB061F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4500" b="1" kern="1200">
          <a:solidFill>
            <a:schemeClr val="accent1">
              <a:satMod val="150000"/>
            </a:schemeClr>
          </a:solidFill>
          <a:effectLst/>
          <a:latin typeface="+mj-lt"/>
          <a:ea typeface="+mj-ea"/>
          <a:cs typeface="+mj-cs"/>
        </a:defRPr>
      </a:lvl1pPr>
      <a:extLst/>
    </p:titleStyle>
    <p:bodyStyle>
      <a:lvl1pPr marL="438912" indent="-320040" algn="l" rtl="0" eaLnBrk="1" latinLnBrk="0" hangingPunct="1">
        <a:spcBef>
          <a:spcPts val="0"/>
        </a:spcBef>
        <a:buClr>
          <a:schemeClr val="accent1"/>
        </a:buClr>
        <a:buSzPct val="80000"/>
        <a:buFont typeface="Wingdings 2"/>
        <a:buChar char="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1520" indent="-27432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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3"/>
        </a:buClr>
        <a:buFont typeface="Arial"/>
        <a:buChar char="▪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16152" indent="-182880" algn="l" rtl="0" eaLnBrk="1" latinLnBrk="0" hangingPunct="1">
        <a:spcBef>
          <a:spcPct val="20000"/>
        </a:spcBef>
        <a:buClr>
          <a:schemeClr val="accent4"/>
        </a:buClr>
        <a:buFont typeface="Arial"/>
        <a:buChar char="▪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26464" indent="-182880" algn="l" rtl="0" eaLnBrk="1" latinLnBrk="0" hangingPunct="1">
        <a:spcBef>
          <a:spcPct val="20000"/>
        </a:spcBef>
        <a:buClr>
          <a:schemeClr val="accent5"/>
        </a:buClr>
        <a:buFont typeface="Wingdings 3"/>
        <a:buChar char=""/>
        <a:defRPr kumimoji="0" lang="en-US" sz="2000" kern="1200" smtClean="0">
          <a:solidFill>
            <a:schemeClr val="tx1"/>
          </a:solidFill>
          <a:latin typeface="+mn-lt"/>
          <a:ea typeface="+mn-ea"/>
          <a:cs typeface="+mn-cs"/>
        </a:defRPr>
      </a:lvl5pPr>
      <a:lvl6pPr marL="1627632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ct val="20000"/>
        </a:spcBef>
        <a:buClr>
          <a:schemeClr val="accent1"/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ct val="20000"/>
        </a:spcBef>
        <a:buClr>
          <a:schemeClr val="accent2"/>
        </a:buClr>
        <a:buFont typeface="Wingdings 2" pitchFamily="18" charset="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231136" indent="-182880" algn="l" rtl="0" eaLnBrk="1" latinLnBrk="0" hangingPunct="1">
        <a:spcBef>
          <a:spcPct val="20000"/>
        </a:spcBef>
        <a:buClr>
          <a:schemeClr val="accent3"/>
        </a:buClr>
        <a:buFont typeface="Wingdings 2" pitchFamily="18" charset="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Intro to Quizbowl Biology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92645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Organelles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All living things are made up of cells</a:t>
            </a:r>
          </a:p>
          <a:p>
            <a:r>
              <a:rPr lang="en-US" dirty="0" smtClean="0"/>
              <a:t>Cells contain structures inside them that perform functions called organelles, and they are a big part of the canon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3787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Mitochondria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Often called the “powerhouse of the cell” because it produces ATP through metabolic pathways</a:t>
            </a:r>
          </a:p>
          <a:p>
            <a:r>
              <a:rPr lang="en-US" dirty="0" smtClean="0"/>
              <a:t>Found in high concentration in brown fat- responsible for </a:t>
            </a:r>
            <a:r>
              <a:rPr lang="en-US" b="1" dirty="0" smtClean="0"/>
              <a:t>thermogenesis</a:t>
            </a:r>
          </a:p>
          <a:p>
            <a:r>
              <a:rPr lang="en-US" dirty="0" smtClean="0"/>
              <a:t>Diseases resulting from mutations that affect them- </a:t>
            </a:r>
            <a:r>
              <a:rPr lang="en-US" b="1" dirty="0" err="1" smtClean="0"/>
              <a:t>Leber’s</a:t>
            </a:r>
            <a:r>
              <a:rPr lang="en-US" b="1" dirty="0" smtClean="0"/>
              <a:t> optic neuropathy</a:t>
            </a:r>
            <a:r>
              <a:rPr lang="en-US" dirty="0" smtClean="0"/>
              <a:t>, </a:t>
            </a:r>
            <a:r>
              <a:rPr lang="en-US" b="1" dirty="0" smtClean="0"/>
              <a:t>Kearns-Sayre Syndrome</a:t>
            </a:r>
            <a:r>
              <a:rPr lang="en-US" dirty="0" smtClean="0"/>
              <a:t>, </a:t>
            </a:r>
            <a:r>
              <a:rPr lang="en-US" b="1" dirty="0" smtClean="0"/>
              <a:t>Pearson’s Syndrome </a:t>
            </a:r>
            <a:r>
              <a:rPr lang="en-US" dirty="0" smtClean="0"/>
              <a:t>and MERRF- causes </a:t>
            </a:r>
            <a:r>
              <a:rPr lang="en-US" b="1" dirty="0" smtClean="0"/>
              <a:t>“ragged red fibers”</a:t>
            </a:r>
            <a:r>
              <a:rPr lang="en-US" dirty="0" smtClean="0"/>
              <a:t> under a </a:t>
            </a:r>
            <a:r>
              <a:rPr lang="en-US" dirty="0" err="1" smtClean="0"/>
              <a:t>Gomori</a:t>
            </a:r>
            <a:r>
              <a:rPr lang="en-US" dirty="0" smtClean="0"/>
              <a:t> stain</a:t>
            </a:r>
          </a:p>
        </p:txBody>
      </p:sp>
    </p:spTree>
    <p:extLst>
      <p:ext uri="{BB962C8B-B14F-4D97-AF65-F5344CB8AC3E}">
        <p14:creationId xmlns:p14="http://schemas.microsoft.com/office/powerpoint/2010/main" val="19512136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Mitochondria (cont.)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Inner membrane contains folds- </a:t>
            </a:r>
            <a:r>
              <a:rPr lang="en-US" b="1" dirty="0" smtClean="0"/>
              <a:t>cristae</a:t>
            </a:r>
          </a:p>
          <a:p>
            <a:r>
              <a:rPr lang="en-US" dirty="0" smtClean="0"/>
              <a:t>Transport in and out of it are controlled by </a:t>
            </a:r>
            <a:r>
              <a:rPr lang="en-US" b="1" dirty="0" smtClean="0"/>
              <a:t>TIM and TOM complexes</a:t>
            </a:r>
          </a:p>
          <a:p>
            <a:r>
              <a:rPr lang="en-US" dirty="0" smtClean="0"/>
              <a:t>ATP synthase- molecule located within them-contains </a:t>
            </a:r>
            <a:r>
              <a:rPr lang="en-US" b="1" dirty="0" smtClean="0"/>
              <a:t>F1 and F0 subunits</a:t>
            </a:r>
          </a:p>
          <a:p>
            <a:r>
              <a:rPr lang="en-US" b="1" dirty="0" smtClean="0"/>
              <a:t>Cytochrome C</a:t>
            </a:r>
            <a:r>
              <a:rPr lang="en-US" dirty="0" smtClean="0"/>
              <a:t> and ubiquinone- part of the electron transport chain in it</a:t>
            </a:r>
          </a:p>
          <a:p>
            <a:pPr lvl="1"/>
            <a:r>
              <a:rPr lang="en-US" dirty="0" smtClean="0"/>
              <a:t>Cytochrome C is also released by them during apoptosis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81904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Lysosomes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Responsible for digesting old cell parts, food, etc.</a:t>
            </a:r>
          </a:p>
          <a:p>
            <a:r>
              <a:rPr lang="en-US" dirty="0" smtClean="0"/>
              <a:t>Diseases resulting from their malfunction: </a:t>
            </a:r>
            <a:r>
              <a:rPr lang="en-US" b="1" dirty="0" err="1" smtClean="0"/>
              <a:t>Gaucher’s</a:t>
            </a:r>
            <a:r>
              <a:rPr lang="en-US" b="1" dirty="0" smtClean="0"/>
              <a:t>, </a:t>
            </a:r>
            <a:r>
              <a:rPr lang="en-US" b="1" dirty="0" err="1" smtClean="0"/>
              <a:t>Niemann</a:t>
            </a:r>
            <a:r>
              <a:rPr lang="en-US" b="1" dirty="0" smtClean="0"/>
              <a:t>-Pick, I(</a:t>
            </a:r>
            <a:r>
              <a:rPr lang="en-US" b="1" dirty="0" err="1" smtClean="0"/>
              <a:t>nclusion</a:t>
            </a:r>
            <a:r>
              <a:rPr lang="en-US" b="1" dirty="0" smtClean="0"/>
              <a:t>)-cell, </a:t>
            </a:r>
            <a:r>
              <a:rPr lang="en-US" b="1" dirty="0" err="1" smtClean="0"/>
              <a:t>Pompe</a:t>
            </a:r>
            <a:r>
              <a:rPr lang="en-US" b="1" dirty="0" smtClean="0"/>
              <a:t>, Hurler Syndrome, </a:t>
            </a:r>
            <a:r>
              <a:rPr lang="en-US" b="1" dirty="0" err="1" smtClean="0"/>
              <a:t>Fabry’s</a:t>
            </a:r>
            <a:r>
              <a:rPr lang="en-US" b="1" dirty="0" smtClean="0"/>
              <a:t> disease, </a:t>
            </a:r>
            <a:r>
              <a:rPr lang="en-US" b="1" dirty="0" err="1" smtClean="0"/>
              <a:t>Tay</a:t>
            </a:r>
            <a:r>
              <a:rPr lang="en-US" b="1" dirty="0" smtClean="0"/>
              <a:t>-Sachs</a:t>
            </a:r>
          </a:p>
          <a:p>
            <a:pPr lvl="1"/>
            <a:r>
              <a:rPr lang="en-US" dirty="0" err="1" smtClean="0"/>
              <a:t>Tay</a:t>
            </a:r>
            <a:r>
              <a:rPr lang="en-US" dirty="0"/>
              <a:t>-</a:t>
            </a:r>
            <a:r>
              <a:rPr lang="en-US" dirty="0" smtClean="0"/>
              <a:t>Sachs is caused by the malfunctioning of the enzyme </a:t>
            </a:r>
            <a:r>
              <a:rPr lang="en-US" dirty="0" err="1" smtClean="0"/>
              <a:t>hexosaminidase</a:t>
            </a:r>
            <a:r>
              <a:rPr lang="en-US" dirty="0" smtClean="0"/>
              <a:t> A, similar to </a:t>
            </a:r>
            <a:r>
              <a:rPr lang="en-US" dirty="0" err="1" smtClean="0"/>
              <a:t>Sandhoff</a:t>
            </a:r>
            <a:r>
              <a:rPr lang="en-US" dirty="0" smtClean="0"/>
              <a:t> disease</a:t>
            </a:r>
          </a:p>
          <a:p>
            <a:r>
              <a:rPr lang="en-US" dirty="0" smtClean="0"/>
              <a:t>Vesicles destined to it are tagged with </a:t>
            </a:r>
            <a:r>
              <a:rPr lang="en-US" b="1" dirty="0" smtClean="0"/>
              <a:t>mannose-6-phosphate</a:t>
            </a:r>
            <a:endParaRPr lang="en-US" dirty="0" smtClean="0"/>
          </a:p>
          <a:p>
            <a:pPr marL="457200" lvl="1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65239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Endoplasmic Reticulum (ER)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Has rough and smooth varieties: rough is studded with ribosomes, smooth is not</a:t>
            </a:r>
          </a:p>
          <a:p>
            <a:r>
              <a:rPr lang="en-US" dirty="0" smtClean="0"/>
              <a:t>Continuous with nuclear membrane</a:t>
            </a:r>
          </a:p>
          <a:p>
            <a:r>
              <a:rPr lang="en-US" dirty="0" smtClean="0"/>
              <a:t>Contains the </a:t>
            </a:r>
            <a:r>
              <a:rPr lang="en-US" b="1" dirty="0" smtClean="0"/>
              <a:t>KDEL retention sequence</a:t>
            </a:r>
          </a:p>
          <a:p>
            <a:r>
              <a:rPr lang="en-US" dirty="0" smtClean="0"/>
              <a:t>Smooth variety- </a:t>
            </a:r>
            <a:r>
              <a:rPr lang="en-US" b="1" dirty="0" smtClean="0"/>
              <a:t>one form releases calcium ions in muscle cells</a:t>
            </a:r>
            <a:r>
              <a:rPr lang="en-US" dirty="0" smtClean="0"/>
              <a:t>, responsible for detox and steroid production</a:t>
            </a:r>
          </a:p>
          <a:p>
            <a:r>
              <a:rPr lang="en-US" b="1" dirty="0" smtClean="0"/>
              <a:t>COPI and COPII </a:t>
            </a:r>
            <a:r>
              <a:rPr lang="en-US" dirty="0" smtClean="0"/>
              <a:t>are proteins that transport between it and the Golgi body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178372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Ribosomes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Technically not organelles but close enough</a:t>
            </a:r>
          </a:p>
          <a:p>
            <a:r>
              <a:rPr lang="en-US" dirty="0" smtClean="0"/>
              <a:t>Measured in </a:t>
            </a:r>
            <a:r>
              <a:rPr lang="en-US" b="1" dirty="0" smtClean="0"/>
              <a:t>Svedberg</a:t>
            </a:r>
            <a:r>
              <a:rPr lang="en-US" dirty="0" smtClean="0"/>
              <a:t> </a:t>
            </a:r>
            <a:r>
              <a:rPr lang="en-US" b="1" dirty="0" smtClean="0"/>
              <a:t>units</a:t>
            </a:r>
            <a:r>
              <a:rPr lang="en-US" dirty="0" smtClean="0"/>
              <a:t> through sedimentation via centrifuge</a:t>
            </a:r>
          </a:p>
          <a:p>
            <a:r>
              <a:rPr lang="en-US" dirty="0" smtClean="0"/>
              <a:t>In prokaryotes- bind to </a:t>
            </a:r>
            <a:r>
              <a:rPr lang="en-US" b="1" dirty="0" smtClean="0"/>
              <a:t>Shine-</a:t>
            </a:r>
            <a:r>
              <a:rPr lang="en-US" b="1" dirty="0" err="1" smtClean="0"/>
              <a:t>Dalgarno</a:t>
            </a:r>
            <a:r>
              <a:rPr lang="en-US" b="1" dirty="0" smtClean="0"/>
              <a:t> box</a:t>
            </a:r>
          </a:p>
          <a:p>
            <a:r>
              <a:rPr lang="en-US" dirty="0" smtClean="0"/>
              <a:t>In eukaryotes- binds to </a:t>
            </a:r>
            <a:r>
              <a:rPr lang="en-US" b="1" dirty="0" err="1" smtClean="0"/>
              <a:t>Kozak</a:t>
            </a:r>
            <a:r>
              <a:rPr lang="en-US" b="1" dirty="0" smtClean="0"/>
              <a:t> sequence</a:t>
            </a:r>
          </a:p>
          <a:p>
            <a:r>
              <a:rPr lang="en-US" dirty="0" smtClean="0"/>
              <a:t>Contains </a:t>
            </a:r>
            <a:r>
              <a:rPr lang="en-US" b="1" dirty="0" smtClean="0"/>
              <a:t>A, P, and E sites- </a:t>
            </a:r>
            <a:r>
              <a:rPr lang="en-US" dirty="0" err="1" smtClean="0"/>
              <a:t>aminoacyl</a:t>
            </a:r>
            <a:r>
              <a:rPr lang="en-US" dirty="0" smtClean="0"/>
              <a:t> and </a:t>
            </a:r>
            <a:r>
              <a:rPr lang="en-US" dirty="0" err="1" smtClean="0"/>
              <a:t>peptidyl</a:t>
            </a:r>
            <a:r>
              <a:rPr lang="en-US" dirty="0" smtClean="0"/>
              <a:t> bonding</a:t>
            </a:r>
          </a:p>
          <a:p>
            <a:r>
              <a:rPr lang="en-US" dirty="0" smtClean="0"/>
              <a:t>Produced in the nucleolus in eukaryotes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595042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Golgi body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Has </a:t>
            </a:r>
            <a:r>
              <a:rPr lang="en-US" b="1" dirty="0" smtClean="0"/>
              <a:t>cis and trans faces </a:t>
            </a:r>
            <a:r>
              <a:rPr lang="en-US" dirty="0" smtClean="0"/>
              <a:t>(cis=closer to nucleus, trans=farther)</a:t>
            </a:r>
          </a:p>
          <a:p>
            <a:r>
              <a:rPr lang="en-US" dirty="0" smtClean="0"/>
              <a:t>Receives COPII vesicles from ER</a:t>
            </a:r>
          </a:p>
          <a:p>
            <a:r>
              <a:rPr lang="en-US" dirty="0" smtClean="0"/>
              <a:t>Contains </a:t>
            </a:r>
            <a:r>
              <a:rPr lang="en-US" b="1" dirty="0" smtClean="0"/>
              <a:t>GAAP</a:t>
            </a:r>
            <a:r>
              <a:rPr lang="en-US" dirty="0" smtClean="0"/>
              <a:t> protein</a:t>
            </a:r>
          </a:p>
          <a:p>
            <a:r>
              <a:rPr lang="en-US" dirty="0" smtClean="0"/>
              <a:t>Adds mannose-6-phosphate tags to vesicles bound for lysosomes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935743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Nucleus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Its </a:t>
            </a:r>
            <a:r>
              <a:rPr lang="en-US" b="1" dirty="0" smtClean="0"/>
              <a:t>lamina</a:t>
            </a:r>
            <a:r>
              <a:rPr lang="en-US" dirty="0" smtClean="0"/>
              <a:t> acts as a support structure</a:t>
            </a:r>
          </a:p>
          <a:p>
            <a:r>
              <a:rPr lang="en-US" b="1" dirty="0" smtClean="0"/>
              <a:t>RAN protein </a:t>
            </a:r>
            <a:r>
              <a:rPr lang="en-US" dirty="0" smtClean="0"/>
              <a:t>mediates transport in and out of it thru pores in its membrane</a:t>
            </a:r>
          </a:p>
          <a:p>
            <a:r>
              <a:rPr lang="en-US" dirty="0" smtClean="0"/>
              <a:t>Can be viewed with </a:t>
            </a:r>
            <a:r>
              <a:rPr lang="en-US" b="1" dirty="0" smtClean="0"/>
              <a:t>DAPI and Hoechst </a:t>
            </a:r>
            <a:r>
              <a:rPr lang="en-US" b="1" dirty="0" err="1" smtClean="0"/>
              <a:t>stainings</a:t>
            </a:r>
            <a:endParaRPr lang="en-US" b="1" dirty="0" smtClean="0"/>
          </a:p>
          <a:p>
            <a:r>
              <a:rPr lang="en-US" dirty="0" smtClean="0"/>
              <a:t>Contains </a:t>
            </a:r>
            <a:r>
              <a:rPr lang="en-US" b="1" dirty="0" err="1" smtClean="0"/>
              <a:t>Cajal</a:t>
            </a:r>
            <a:r>
              <a:rPr lang="en-US" b="1" dirty="0" smtClean="0"/>
              <a:t> bodies</a:t>
            </a:r>
            <a:r>
              <a:rPr lang="en-US" dirty="0" smtClean="0"/>
              <a:t> and </a:t>
            </a:r>
            <a:r>
              <a:rPr lang="en-US" b="1" dirty="0" err="1" smtClean="0"/>
              <a:t>snRNPs</a:t>
            </a:r>
            <a:endParaRPr lang="en-US" b="1" dirty="0" smtClean="0"/>
          </a:p>
          <a:p>
            <a:r>
              <a:rPr lang="en-US" dirty="0" smtClean="0"/>
              <a:t>Contains </a:t>
            </a:r>
            <a:r>
              <a:rPr lang="en-US" b="1" dirty="0" smtClean="0"/>
              <a:t>SUN domain proteins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81587733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Peroxisomes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Break down peroxides</a:t>
            </a:r>
          </a:p>
          <a:p>
            <a:r>
              <a:rPr lang="en-US" dirty="0" smtClean="0"/>
              <a:t>Contain </a:t>
            </a:r>
            <a:r>
              <a:rPr lang="en-US" b="1" dirty="0" smtClean="0"/>
              <a:t>catalase-</a:t>
            </a:r>
            <a:r>
              <a:rPr lang="en-US" dirty="0" smtClean="0"/>
              <a:t> breaks hydrogen peroxide down into water and oxygen</a:t>
            </a:r>
          </a:p>
          <a:p>
            <a:r>
              <a:rPr lang="en-US" dirty="0" smtClean="0"/>
              <a:t>Affected in </a:t>
            </a:r>
            <a:r>
              <a:rPr lang="en-US" b="1" dirty="0" err="1" smtClean="0"/>
              <a:t>Zellweger</a:t>
            </a:r>
            <a:r>
              <a:rPr lang="en-US" b="1" dirty="0" smtClean="0"/>
              <a:t> syndrome </a:t>
            </a:r>
            <a:r>
              <a:rPr lang="en-US" dirty="0" smtClean="0"/>
              <a:t>and </a:t>
            </a:r>
            <a:r>
              <a:rPr lang="en-US" b="1" dirty="0" smtClean="0"/>
              <a:t>X-linked </a:t>
            </a:r>
            <a:r>
              <a:rPr lang="en-US" b="1" dirty="0" err="1" smtClean="0"/>
              <a:t>adrenoleukodystrophy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96579396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Phyla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Taxonomic levels: Domain&gt;Kingdom&gt;Phylum&gt;Class&gt;Order&gt; Family&gt;Genus&gt;Species</a:t>
            </a:r>
          </a:p>
          <a:p>
            <a:r>
              <a:rPr lang="en-US" dirty="0" smtClean="0"/>
              <a:t>Three domains: Archaea, Eubacteria, </a:t>
            </a:r>
            <a:r>
              <a:rPr lang="en-US" dirty="0" err="1" smtClean="0"/>
              <a:t>Eukarya</a:t>
            </a:r>
            <a:endParaRPr lang="en-US" dirty="0" smtClean="0"/>
          </a:p>
          <a:p>
            <a:r>
              <a:rPr lang="en-US" dirty="0" err="1" smtClean="0"/>
              <a:t>Eukarya</a:t>
            </a:r>
            <a:r>
              <a:rPr lang="en-US" dirty="0" smtClean="0"/>
              <a:t> kingdoms: Animalia, Plantae, Fungi, Protista</a:t>
            </a:r>
          </a:p>
          <a:p>
            <a:r>
              <a:rPr lang="en-US" dirty="0" smtClean="0"/>
              <a:t>Phyla are tossed up quite often, particularly animal phyla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38646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Porifera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Contains sponges</a:t>
            </a:r>
          </a:p>
          <a:p>
            <a:r>
              <a:rPr lang="en-US" dirty="0"/>
              <a:t>their </a:t>
            </a:r>
            <a:r>
              <a:rPr lang="en-US" b="1" dirty="0" err="1"/>
              <a:t>sclerocytes</a:t>
            </a:r>
            <a:r>
              <a:rPr lang="en-US" dirty="0"/>
              <a:t> form </a:t>
            </a:r>
            <a:r>
              <a:rPr lang="en-US" dirty="0" smtClean="0"/>
              <a:t>spicules</a:t>
            </a:r>
          </a:p>
          <a:p>
            <a:r>
              <a:rPr lang="en-US" b="1" dirty="0" err="1"/>
              <a:t>asconoid</a:t>
            </a:r>
            <a:r>
              <a:rPr lang="en-US" b="1" dirty="0"/>
              <a:t>, </a:t>
            </a:r>
            <a:r>
              <a:rPr lang="en-US" b="1" dirty="0" err="1"/>
              <a:t>synconoid</a:t>
            </a:r>
            <a:r>
              <a:rPr lang="en-US" b="1" dirty="0"/>
              <a:t>, </a:t>
            </a:r>
            <a:r>
              <a:rPr lang="en-US" b="1" dirty="0" err="1"/>
              <a:t>leuconoid</a:t>
            </a:r>
            <a:r>
              <a:rPr lang="en-US" b="1" dirty="0"/>
              <a:t> </a:t>
            </a:r>
            <a:r>
              <a:rPr lang="en-US" dirty="0"/>
              <a:t>body </a:t>
            </a:r>
            <a:r>
              <a:rPr lang="en-US" dirty="0" smtClean="0"/>
              <a:t>plans</a:t>
            </a:r>
          </a:p>
          <a:p>
            <a:r>
              <a:rPr lang="en-US" b="1" dirty="0" err="1"/>
              <a:t>calcarea</a:t>
            </a:r>
            <a:r>
              <a:rPr lang="en-US" dirty="0"/>
              <a:t> and </a:t>
            </a:r>
            <a:r>
              <a:rPr lang="en-US" b="1" dirty="0" err="1"/>
              <a:t>hexactinellida</a:t>
            </a:r>
            <a:r>
              <a:rPr lang="en-US" dirty="0"/>
              <a:t> material </a:t>
            </a:r>
            <a:r>
              <a:rPr lang="en-US" dirty="0" smtClean="0"/>
              <a:t>types</a:t>
            </a:r>
          </a:p>
          <a:p>
            <a:r>
              <a:rPr lang="en-US" b="1" dirty="0" err="1" smtClean="0"/>
              <a:t>Choanocytes</a:t>
            </a:r>
            <a:r>
              <a:rPr lang="en-US" b="1" dirty="0" smtClean="0"/>
              <a:t>-</a:t>
            </a:r>
            <a:r>
              <a:rPr lang="en-US" dirty="0" smtClean="0"/>
              <a:t> move water through them</a:t>
            </a:r>
          </a:p>
          <a:p>
            <a:r>
              <a:rPr lang="en-US" dirty="0" smtClean="0"/>
              <a:t>Their larvae=</a:t>
            </a:r>
            <a:r>
              <a:rPr lang="en-US" b="1" dirty="0" err="1" smtClean="0"/>
              <a:t>amphiblastula</a:t>
            </a:r>
            <a:endParaRPr lang="en-US" b="1" dirty="0" smtClean="0"/>
          </a:p>
          <a:p>
            <a:r>
              <a:rPr lang="en-US" b="1" dirty="0" err="1" smtClean="0"/>
              <a:t>Osculum</a:t>
            </a:r>
            <a:r>
              <a:rPr lang="en-US" dirty="0" smtClean="0"/>
              <a:t>=excretory opening</a:t>
            </a:r>
          </a:p>
          <a:p>
            <a:r>
              <a:rPr lang="en-US" b="1" dirty="0" err="1" smtClean="0"/>
              <a:t>Mesohyl</a:t>
            </a:r>
            <a:r>
              <a:rPr lang="en-US" dirty="0" smtClean="0"/>
              <a:t>=jelly-like matrix in sponges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79984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Echinodermata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Means “spiny skin” contains things like starfish, sea cucumbers, and sea urchins</a:t>
            </a:r>
          </a:p>
          <a:p>
            <a:r>
              <a:rPr lang="en-US" dirty="0" smtClean="0"/>
              <a:t>Have a </a:t>
            </a:r>
            <a:r>
              <a:rPr lang="en-US" b="1" dirty="0" smtClean="0"/>
              <a:t>water vascular system</a:t>
            </a:r>
            <a:r>
              <a:rPr lang="en-US" dirty="0" smtClean="0"/>
              <a:t>- hydraulic system used for movement</a:t>
            </a:r>
          </a:p>
          <a:p>
            <a:pPr lvl="1"/>
            <a:r>
              <a:rPr lang="en-US" dirty="0" smtClean="0"/>
              <a:t>Water intake- through </a:t>
            </a:r>
            <a:r>
              <a:rPr lang="en-US" b="1" dirty="0" err="1" smtClean="0"/>
              <a:t>madreporite</a:t>
            </a:r>
            <a:r>
              <a:rPr lang="en-US" dirty="0" smtClean="0"/>
              <a:t>-leads into </a:t>
            </a:r>
            <a:r>
              <a:rPr lang="en-US" b="1" dirty="0" smtClean="0"/>
              <a:t>stone canal</a:t>
            </a:r>
          </a:p>
          <a:p>
            <a:pPr lvl="1"/>
            <a:r>
              <a:rPr lang="en-US" dirty="0" smtClean="0"/>
              <a:t>Ends in </a:t>
            </a:r>
            <a:r>
              <a:rPr lang="en-US" b="1" dirty="0" smtClean="0"/>
              <a:t>tube feet</a:t>
            </a:r>
          </a:p>
          <a:p>
            <a:pPr lvl="2"/>
            <a:r>
              <a:rPr lang="en-US" dirty="0" smtClean="0"/>
              <a:t>Arranged along </a:t>
            </a:r>
            <a:r>
              <a:rPr lang="en-US" b="1" dirty="0" smtClean="0"/>
              <a:t>ambulacra</a:t>
            </a:r>
          </a:p>
          <a:p>
            <a:r>
              <a:rPr lang="en-US" dirty="0" smtClean="0"/>
              <a:t>Have </a:t>
            </a:r>
            <a:r>
              <a:rPr lang="en-US" b="1" dirty="0" err="1" smtClean="0"/>
              <a:t>pedicellaria</a:t>
            </a:r>
            <a:endParaRPr lang="en-US" b="1" dirty="0" smtClean="0"/>
          </a:p>
          <a:p>
            <a:pPr lvl="1"/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16046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Cnidaria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Contains things like jellyfish and hydra</a:t>
            </a:r>
          </a:p>
          <a:p>
            <a:r>
              <a:rPr lang="en-US" dirty="0" smtClean="0"/>
              <a:t>Contain </a:t>
            </a:r>
            <a:r>
              <a:rPr lang="en-US" b="1" dirty="0" smtClean="0"/>
              <a:t>nematocysts-</a:t>
            </a:r>
            <a:r>
              <a:rPr lang="en-US" dirty="0" smtClean="0"/>
              <a:t> stinging cells</a:t>
            </a:r>
          </a:p>
          <a:p>
            <a:r>
              <a:rPr lang="en-US" dirty="0" smtClean="0"/>
              <a:t>Have </a:t>
            </a:r>
            <a:r>
              <a:rPr lang="en-US" b="1" dirty="0" err="1" smtClean="0"/>
              <a:t>medusae</a:t>
            </a:r>
            <a:r>
              <a:rPr lang="en-US" dirty="0" smtClean="0"/>
              <a:t> and </a:t>
            </a:r>
            <a:r>
              <a:rPr lang="en-US" b="1" dirty="0" smtClean="0"/>
              <a:t>polyp</a:t>
            </a:r>
            <a:r>
              <a:rPr lang="en-US" dirty="0" smtClean="0"/>
              <a:t> body plans- mobile and sessile</a:t>
            </a:r>
          </a:p>
          <a:p>
            <a:r>
              <a:rPr lang="en-US" dirty="0" smtClean="0"/>
              <a:t>Made of </a:t>
            </a:r>
            <a:r>
              <a:rPr lang="en-US" b="1" dirty="0" err="1" smtClean="0"/>
              <a:t>gastrodermis</a:t>
            </a:r>
            <a:r>
              <a:rPr lang="en-US" dirty="0" smtClean="0"/>
              <a:t> and </a:t>
            </a:r>
            <a:r>
              <a:rPr lang="en-US" b="1" dirty="0" smtClean="0"/>
              <a:t>mesoglea</a:t>
            </a:r>
          </a:p>
          <a:p>
            <a:r>
              <a:rPr lang="en-US" dirty="0" smtClean="0"/>
              <a:t>Larvae= </a:t>
            </a:r>
            <a:r>
              <a:rPr lang="en-US" dirty="0" err="1" smtClean="0"/>
              <a:t>planula</a:t>
            </a:r>
            <a:endParaRPr lang="en-US" dirty="0" smtClean="0"/>
          </a:p>
          <a:p>
            <a:r>
              <a:rPr lang="en-US" dirty="0" smtClean="0"/>
              <a:t>Classes- </a:t>
            </a:r>
            <a:r>
              <a:rPr lang="en-US" dirty="0" err="1" smtClean="0"/>
              <a:t>Scyphozoa</a:t>
            </a:r>
            <a:r>
              <a:rPr lang="en-US" dirty="0"/>
              <a:t>, </a:t>
            </a:r>
            <a:r>
              <a:rPr lang="en-US" dirty="0" err="1" smtClean="0"/>
              <a:t>Anthozoa</a:t>
            </a:r>
            <a:r>
              <a:rPr lang="en-US" dirty="0"/>
              <a:t>, </a:t>
            </a:r>
            <a:r>
              <a:rPr lang="en-US" dirty="0" smtClean="0"/>
              <a:t>Hydrozoa</a:t>
            </a:r>
            <a:r>
              <a:rPr lang="en-US" dirty="0"/>
              <a:t>, </a:t>
            </a:r>
            <a:r>
              <a:rPr lang="en-US" dirty="0" err="1" smtClean="0"/>
              <a:t>Cubozoa</a:t>
            </a:r>
            <a:r>
              <a:rPr lang="en-US" dirty="0"/>
              <a:t> </a:t>
            </a:r>
            <a:endParaRPr lang="en-US" dirty="0" smtClean="0"/>
          </a:p>
          <a:p>
            <a:r>
              <a:rPr lang="en-US" dirty="0" smtClean="0"/>
              <a:t>Have </a:t>
            </a:r>
            <a:r>
              <a:rPr lang="en-US" b="1" dirty="0" err="1" smtClean="0"/>
              <a:t>gastrovascular</a:t>
            </a:r>
            <a:r>
              <a:rPr lang="en-US" dirty="0" smtClean="0"/>
              <a:t> </a:t>
            </a:r>
            <a:r>
              <a:rPr lang="en-US" b="1" dirty="0" smtClean="0"/>
              <a:t>cavities</a:t>
            </a:r>
          </a:p>
          <a:p>
            <a:r>
              <a:rPr lang="en-US" dirty="0" smtClean="0"/>
              <a:t>Genera- </a:t>
            </a:r>
            <a:r>
              <a:rPr lang="en-US" dirty="0" err="1" smtClean="0"/>
              <a:t>Obelia</a:t>
            </a:r>
            <a:r>
              <a:rPr lang="en-US" dirty="0" smtClean="0"/>
              <a:t> and </a:t>
            </a:r>
            <a:r>
              <a:rPr lang="en-US" b="1" dirty="0" err="1" smtClean="0"/>
              <a:t>Chironex</a:t>
            </a:r>
            <a:endParaRPr lang="en-US" b="1" dirty="0" smtClean="0"/>
          </a:p>
          <a:p>
            <a:r>
              <a:rPr lang="en-US" dirty="0" smtClean="0"/>
              <a:t>Some can cause </a:t>
            </a:r>
            <a:r>
              <a:rPr lang="en-US" b="1" dirty="0" err="1" smtClean="0"/>
              <a:t>Irukandji</a:t>
            </a:r>
            <a:r>
              <a:rPr lang="en-US" b="1" dirty="0" smtClean="0"/>
              <a:t> syndrome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40891211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Mollusca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Molluscs</a:t>
            </a:r>
            <a:r>
              <a:rPr lang="en-US" dirty="0" smtClean="0"/>
              <a:t> include snails, slugs, octopi, squid, etc.</a:t>
            </a:r>
          </a:p>
          <a:p>
            <a:r>
              <a:rPr lang="en-US" dirty="0" smtClean="0"/>
              <a:t>Have </a:t>
            </a:r>
            <a:r>
              <a:rPr lang="en-US" b="1" dirty="0" smtClean="0"/>
              <a:t>radula-</a:t>
            </a:r>
            <a:r>
              <a:rPr lang="en-US" dirty="0" smtClean="0"/>
              <a:t> </a:t>
            </a:r>
            <a:r>
              <a:rPr lang="en-US" dirty="0" err="1" smtClean="0"/>
              <a:t>chitinous</a:t>
            </a:r>
            <a:r>
              <a:rPr lang="en-US" dirty="0" smtClean="0"/>
              <a:t> ribbon</a:t>
            </a:r>
          </a:p>
          <a:p>
            <a:pPr lvl="1"/>
            <a:r>
              <a:rPr lang="en-US" dirty="0" smtClean="0"/>
              <a:t>Supported by an </a:t>
            </a:r>
            <a:r>
              <a:rPr lang="en-US" b="1" dirty="0" err="1" smtClean="0"/>
              <a:t>odontophore</a:t>
            </a:r>
            <a:endParaRPr lang="en-US" b="1" dirty="0" smtClean="0"/>
          </a:p>
          <a:p>
            <a:r>
              <a:rPr lang="en-US" dirty="0" smtClean="0"/>
              <a:t>larvae= </a:t>
            </a:r>
            <a:r>
              <a:rPr lang="en-US" b="1" dirty="0" err="1" smtClean="0"/>
              <a:t>veligers</a:t>
            </a:r>
            <a:r>
              <a:rPr lang="en-US" dirty="0" smtClean="0"/>
              <a:t> </a:t>
            </a:r>
            <a:r>
              <a:rPr lang="en-US" dirty="0"/>
              <a:t>and </a:t>
            </a:r>
            <a:r>
              <a:rPr lang="en-US" b="1" dirty="0" err="1" smtClean="0"/>
              <a:t>trocophores</a:t>
            </a:r>
            <a:endParaRPr lang="en-US" b="1" dirty="0" smtClean="0"/>
          </a:p>
          <a:p>
            <a:r>
              <a:rPr lang="en-US" dirty="0"/>
              <a:t>shells made of </a:t>
            </a:r>
            <a:r>
              <a:rPr lang="en-US" b="1" dirty="0" err="1"/>
              <a:t>conchilin</a:t>
            </a:r>
            <a:r>
              <a:rPr lang="en-US" dirty="0"/>
              <a:t> and </a:t>
            </a:r>
            <a:r>
              <a:rPr lang="en-US" b="1" dirty="0" smtClean="0"/>
              <a:t>chitin</a:t>
            </a:r>
          </a:p>
          <a:p>
            <a:r>
              <a:rPr lang="en-US" dirty="0" smtClean="0"/>
              <a:t>Have a </a:t>
            </a:r>
            <a:r>
              <a:rPr lang="en-US" b="1" dirty="0" smtClean="0"/>
              <a:t>mantle</a:t>
            </a:r>
          </a:p>
          <a:p>
            <a:r>
              <a:rPr lang="en-US" dirty="0" smtClean="0"/>
              <a:t>Eric </a:t>
            </a:r>
            <a:r>
              <a:rPr lang="en-US" dirty="0" err="1" smtClean="0"/>
              <a:t>Kandel</a:t>
            </a:r>
            <a:r>
              <a:rPr lang="en-US" dirty="0" smtClean="0"/>
              <a:t> studied a member (he studied memory in the neurons of sea slugs)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24210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Nematoda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Contains roundworms</a:t>
            </a:r>
          </a:p>
          <a:p>
            <a:r>
              <a:rPr lang="en-US" dirty="0" smtClean="0"/>
              <a:t>One member- </a:t>
            </a:r>
            <a:r>
              <a:rPr lang="en-US" b="1" i="1" dirty="0" smtClean="0"/>
              <a:t>C. </a:t>
            </a:r>
            <a:r>
              <a:rPr lang="en-US" b="1" i="1" dirty="0" err="1" smtClean="0"/>
              <a:t>elegans</a:t>
            </a:r>
            <a:r>
              <a:rPr lang="en-US" dirty="0" smtClean="0"/>
              <a:t>- was studied by </a:t>
            </a:r>
            <a:r>
              <a:rPr lang="en-US" b="1" dirty="0" smtClean="0"/>
              <a:t>Sydney Brenner</a:t>
            </a:r>
          </a:p>
          <a:p>
            <a:pPr lvl="1"/>
            <a:r>
              <a:rPr lang="en-US" dirty="0" smtClean="0"/>
              <a:t>First multicellular organism to have its genome mapped</a:t>
            </a:r>
          </a:p>
          <a:p>
            <a:r>
              <a:rPr lang="en-US" dirty="0" smtClean="0"/>
              <a:t>Have amoeba-like sperm that lack g-actin</a:t>
            </a:r>
          </a:p>
          <a:p>
            <a:r>
              <a:rPr lang="en-US" dirty="0" smtClean="0"/>
              <a:t>Reproduce via spicules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93192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Arthropoda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Segmented body animals- crustaceans, insects, arachnids</a:t>
            </a:r>
          </a:p>
          <a:p>
            <a:r>
              <a:rPr lang="en-US" dirty="0" smtClean="0"/>
              <a:t>Possess </a:t>
            </a:r>
            <a:r>
              <a:rPr lang="en-US" b="1" dirty="0" err="1" smtClean="0"/>
              <a:t>hemolymph</a:t>
            </a:r>
            <a:r>
              <a:rPr lang="en-US" dirty="0" smtClean="0"/>
              <a:t> (blood equivalent)</a:t>
            </a:r>
          </a:p>
          <a:p>
            <a:r>
              <a:rPr lang="en-US" b="1" dirty="0" smtClean="0"/>
              <a:t>Book lungs- </a:t>
            </a:r>
            <a:r>
              <a:rPr lang="en-US" dirty="0" smtClean="0"/>
              <a:t>found in arachnids</a:t>
            </a:r>
          </a:p>
          <a:p>
            <a:r>
              <a:rPr lang="en-US" dirty="0" err="1" smtClean="0"/>
              <a:t>Hemocyanin</a:t>
            </a:r>
            <a:r>
              <a:rPr lang="en-US" dirty="0" smtClean="0"/>
              <a:t>- found in crustaceans</a:t>
            </a:r>
          </a:p>
          <a:p>
            <a:r>
              <a:rPr lang="en-US" dirty="0" smtClean="0"/>
              <a:t>Many have </a:t>
            </a:r>
            <a:r>
              <a:rPr lang="en-US" b="1" dirty="0" err="1" smtClean="0"/>
              <a:t>Malphigian</a:t>
            </a:r>
            <a:r>
              <a:rPr lang="en-US" dirty="0" smtClean="0"/>
              <a:t> </a:t>
            </a:r>
            <a:r>
              <a:rPr lang="en-US" b="1" dirty="0" smtClean="0"/>
              <a:t>tubules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7784993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odule">
  <a:themeElements>
    <a:clrScheme name="Module">
      <a:dk1>
        <a:sysClr val="windowText" lastClr="000000"/>
      </a:dk1>
      <a:lt1>
        <a:sysClr val="window" lastClr="FFFFFF"/>
      </a:lt1>
      <a:dk2>
        <a:srgbClr val="5A6378"/>
      </a:dk2>
      <a:lt2>
        <a:srgbClr val="D4D4D6"/>
      </a:lt2>
      <a:accent1>
        <a:srgbClr val="F0AD00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168BBA"/>
      </a:hlink>
      <a:folHlink>
        <a:srgbClr val="680000"/>
      </a:folHlink>
    </a:clrScheme>
    <a:fontScheme name="Module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odul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7500"/>
                <a:satMod val="137000"/>
              </a:schemeClr>
            </a:gs>
            <a:gs pos="55000">
              <a:schemeClr val="phClr">
                <a:shade val="69000"/>
                <a:satMod val="137000"/>
              </a:schemeClr>
            </a:gs>
            <a:gs pos="100000">
              <a:schemeClr val="phClr">
                <a:shade val="98000"/>
                <a:satMod val="137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300000"/>
              </a:schemeClr>
            </a:gs>
            <a:gs pos="12000">
              <a:schemeClr val="phClr">
                <a:tint val="48000"/>
                <a:satMod val="300000"/>
              </a:schemeClr>
            </a:gs>
            <a:gs pos="20000">
              <a:schemeClr val="phClr">
                <a:tint val="49000"/>
                <a:satMod val="30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10000" t="-25000" r="10000" b="125000"/>
          </a:path>
        </a:gradFill>
        <a:blipFill>
          <a:blip xmlns:r="http://schemas.openxmlformats.org/officeDocument/2006/relationships" r:embed="rId1">
            <a:duotone>
              <a:schemeClr val="phClr">
                <a:shade val="75000"/>
                <a:satMod val="105000"/>
              </a:schemeClr>
              <a:schemeClr val="phClr">
                <a:tint val="95000"/>
                <a:satMod val="105000"/>
              </a:schemeClr>
            </a:duotone>
          </a:blip>
          <a:tile tx="0" ty="0" sx="38000" sy="38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Module</Template>
  <TotalTime>134</TotalTime>
  <Words>649</Words>
  <Application>Microsoft Office PowerPoint</Application>
  <PresentationFormat>On-screen Show (4:3)</PresentationFormat>
  <Paragraphs>98</Paragraphs>
  <Slides>17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Module</vt:lpstr>
      <vt:lpstr>Intro to Quizbowl Biology</vt:lpstr>
      <vt:lpstr>Organelles</vt:lpstr>
      <vt:lpstr>Mitochondria</vt:lpstr>
      <vt:lpstr>Mitochondria (cont.)</vt:lpstr>
      <vt:lpstr>Lysosomes</vt:lpstr>
      <vt:lpstr>Endoplasmic Reticulum (ER)</vt:lpstr>
      <vt:lpstr>Ribosomes</vt:lpstr>
      <vt:lpstr>Golgi body</vt:lpstr>
      <vt:lpstr>Nucleus</vt:lpstr>
      <vt:lpstr>Peroxisomes</vt:lpstr>
      <vt:lpstr>Phyla</vt:lpstr>
      <vt:lpstr>Porifera</vt:lpstr>
      <vt:lpstr>Echinodermata</vt:lpstr>
      <vt:lpstr>Cnidaria</vt:lpstr>
      <vt:lpstr>Mollusca</vt:lpstr>
      <vt:lpstr>Nematoda</vt:lpstr>
      <vt:lpstr>Arthropoda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Jack Watts</dc:creator>
  <cp:lastModifiedBy>Jack Watts</cp:lastModifiedBy>
  <cp:revision>12</cp:revision>
  <dcterms:created xsi:type="dcterms:W3CDTF">2014-07-19T03:49:27Z</dcterms:created>
  <dcterms:modified xsi:type="dcterms:W3CDTF">2015-08-01T05:21:09Z</dcterms:modified>
</cp:coreProperties>
</file>