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C3104B4-28C7-4A46-9D6A-4D72406ED442}" type="datetimeFigureOut">
              <a:rPr lang="en-US" smtClean="0"/>
              <a:t>8/1/2015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0F21750-4F20-426A-81F9-991F3951A2EF}"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3104B4-28C7-4A46-9D6A-4D72406ED442}"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C3104B4-28C7-4A46-9D6A-4D72406ED442}"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0F21750-4F20-426A-81F9-991F3951A2E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3104B4-28C7-4A46-9D6A-4D72406ED442}"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C3104B4-28C7-4A46-9D6A-4D72406ED442}" type="datetimeFigureOut">
              <a:rPr lang="en-US" smtClean="0"/>
              <a:t>8/1/2015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C3104B4-28C7-4A46-9D6A-4D72406ED442}" type="datetimeFigureOut">
              <a:rPr lang="en-US" smtClean="0"/>
              <a:t>8/1/2015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3104B4-28C7-4A46-9D6A-4D72406ED442}" type="datetimeFigureOut">
              <a:rPr lang="en-US" smtClean="0"/>
              <a:t>8/1/2015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3104B4-28C7-4A46-9D6A-4D72406ED442}"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3104B4-28C7-4A46-9D6A-4D72406ED442}"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3104B4-28C7-4A46-9D6A-4D72406ED442}"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3104B4-28C7-4A46-9D6A-4D72406ED442}"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F21750-4F20-426A-81F9-991F3951A2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C3104B4-28C7-4A46-9D6A-4D72406ED442}" type="datetimeFigureOut">
              <a:rPr lang="en-US" smtClean="0"/>
              <a:t>8/1/2015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0F21750-4F20-426A-81F9-991F3951A2E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quizlet.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PANTHEONS</a:t>
            </a:r>
            <a:endParaRPr lang="en-US" dirty="0"/>
          </a:p>
        </p:txBody>
      </p:sp>
      <p:sp>
        <p:nvSpPr>
          <p:cNvPr id="3" name="Subtitle 2"/>
          <p:cNvSpPr>
            <a:spLocks noGrp="1"/>
          </p:cNvSpPr>
          <p:nvPr>
            <p:ph type="subTitle" idx="1"/>
          </p:nvPr>
        </p:nvSpPr>
        <p:spPr/>
        <p:txBody>
          <a:bodyPr/>
          <a:lstStyle/>
          <a:p>
            <a:r>
              <a:rPr lang="en-US" dirty="0" smtClean="0"/>
              <a:t>A Guide to Some of </a:t>
            </a:r>
            <a:r>
              <a:rPr lang="en-US" dirty="0" err="1" smtClean="0"/>
              <a:t>Quizbowl’s</a:t>
            </a:r>
            <a:r>
              <a:rPr lang="en-US" dirty="0" smtClean="0"/>
              <a:t> Most Frequently Tossed-Up Deities</a:t>
            </a:r>
            <a:endParaRPr lang="en-US" dirty="0"/>
          </a:p>
        </p:txBody>
      </p:sp>
    </p:spTree>
    <p:extLst>
      <p:ext uri="{BB962C8B-B14F-4D97-AF65-F5344CB8AC3E}">
        <p14:creationId xmlns:p14="http://schemas.microsoft.com/office/powerpoint/2010/main" val="337992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YOU GO ON</a:t>
            </a:r>
            <a:endParaRPr lang="en-US" dirty="0"/>
          </a:p>
        </p:txBody>
      </p:sp>
      <p:sp>
        <p:nvSpPr>
          <p:cNvPr id="3" name="Content Placeholder 2"/>
          <p:cNvSpPr>
            <a:spLocks noGrp="1"/>
          </p:cNvSpPr>
          <p:nvPr>
            <p:ph idx="1"/>
          </p:nvPr>
        </p:nvSpPr>
        <p:spPr/>
        <p:txBody>
          <a:bodyPr/>
          <a:lstStyle/>
          <a:p>
            <a:r>
              <a:rPr lang="en-US" dirty="0" smtClean="0"/>
              <a:t>Write down these URLs:</a:t>
            </a:r>
          </a:p>
          <a:p>
            <a:pPr lvl="1"/>
            <a:r>
              <a:rPr lang="en-US" dirty="0" smtClean="0"/>
              <a:t>www.quinterest.org</a:t>
            </a:r>
            <a:endParaRPr lang="en-US" dirty="0"/>
          </a:p>
          <a:p>
            <a:pPr lvl="1"/>
            <a:r>
              <a:rPr lang="en-US" dirty="0"/>
              <a:t>www.quizbowlpackets.com</a:t>
            </a:r>
          </a:p>
          <a:p>
            <a:pPr lvl="1"/>
            <a:r>
              <a:rPr lang="en-US" dirty="0" smtClean="0">
                <a:hlinkClick r:id="rId2"/>
              </a:rPr>
              <a:t>www.quizlet.com</a:t>
            </a:r>
            <a:endParaRPr lang="en-US" dirty="0" smtClean="0"/>
          </a:p>
          <a:p>
            <a:pPr marL="585216" lvl="1" indent="0">
              <a:buNone/>
            </a:pPr>
            <a:endParaRPr lang="en-US" dirty="0"/>
          </a:p>
          <a:p>
            <a:endParaRPr lang="en-US" dirty="0"/>
          </a:p>
        </p:txBody>
      </p:sp>
    </p:spTree>
    <p:extLst>
      <p:ext uri="{BB962C8B-B14F-4D97-AF65-F5344CB8AC3E}">
        <p14:creationId xmlns:p14="http://schemas.microsoft.com/office/powerpoint/2010/main" val="163425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a:t>
            </a:r>
            <a:endParaRPr lang="en-US" dirty="0"/>
          </a:p>
        </p:txBody>
      </p:sp>
      <p:sp>
        <p:nvSpPr>
          <p:cNvPr id="3" name="Content Placeholder 2"/>
          <p:cNvSpPr>
            <a:spLocks noGrp="1"/>
          </p:cNvSpPr>
          <p:nvPr>
            <p:ph idx="1"/>
          </p:nvPr>
        </p:nvSpPr>
        <p:spPr/>
        <p:txBody>
          <a:bodyPr/>
          <a:lstStyle/>
          <a:p>
            <a:r>
              <a:rPr lang="en-US" dirty="0" smtClean="0"/>
              <a:t>Know the Olympians: Zeus, Poseidon, Hera, Demeter, Athena, Hephaestus, Dionysus, Apollo, Artemis, Hermes, Ares, Aphrodite</a:t>
            </a:r>
          </a:p>
          <a:p>
            <a:r>
              <a:rPr lang="en-US" dirty="0" smtClean="0"/>
              <a:t>Also know: </a:t>
            </a:r>
          </a:p>
          <a:p>
            <a:pPr lvl="1"/>
            <a:r>
              <a:rPr lang="en-US" dirty="0" smtClean="0"/>
              <a:t>Hades- major god, came up last season a good amount</a:t>
            </a:r>
          </a:p>
          <a:p>
            <a:pPr lvl="1"/>
            <a:r>
              <a:rPr lang="en-US" dirty="0" smtClean="0"/>
              <a:t>Persephone- goes along with Hades, her abduction is a good topic to be familiar with</a:t>
            </a:r>
          </a:p>
          <a:p>
            <a:pPr lvl="1"/>
            <a:r>
              <a:rPr lang="en-US" dirty="0" smtClean="0"/>
              <a:t>Minor gods: Hestia, Pan, Priapus</a:t>
            </a:r>
          </a:p>
          <a:p>
            <a:pPr lvl="1"/>
            <a:r>
              <a:rPr lang="en-US" dirty="0" smtClean="0"/>
              <a:t>Titans, Gaia, Uranus</a:t>
            </a:r>
          </a:p>
        </p:txBody>
      </p:sp>
    </p:spTree>
    <p:extLst>
      <p:ext uri="{BB962C8B-B14F-4D97-AF65-F5344CB8AC3E}">
        <p14:creationId xmlns:p14="http://schemas.microsoft.com/office/powerpoint/2010/main" val="2279946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1073" y="1240587"/>
            <a:ext cx="2780635" cy="2798014"/>
          </a:xfrm>
          <a:prstGeom prst="rect">
            <a:avLst/>
          </a:prstGeom>
        </p:spPr>
      </p:pic>
      <p:sp>
        <p:nvSpPr>
          <p:cNvPr id="2" name="Title 1"/>
          <p:cNvSpPr>
            <a:spLocks noGrp="1"/>
          </p:cNvSpPr>
          <p:nvPr>
            <p:ph type="title"/>
          </p:nvPr>
        </p:nvSpPr>
        <p:spPr/>
        <p:txBody>
          <a:bodyPr/>
          <a:lstStyle/>
          <a:p>
            <a:r>
              <a:rPr lang="en-US" dirty="0" smtClean="0"/>
              <a:t>POSEIDON</a:t>
            </a:r>
            <a:endParaRPr lang="en-US" dirty="0"/>
          </a:p>
        </p:txBody>
      </p:sp>
      <p:sp>
        <p:nvSpPr>
          <p:cNvPr id="3" name="Content Placeholder 2"/>
          <p:cNvSpPr>
            <a:spLocks noGrp="1"/>
          </p:cNvSpPr>
          <p:nvPr>
            <p:ph idx="1"/>
          </p:nvPr>
        </p:nvSpPr>
        <p:spPr>
          <a:xfrm>
            <a:off x="0" y="1600200"/>
            <a:ext cx="6781800" cy="4709160"/>
          </a:xfrm>
        </p:spPr>
        <p:txBody>
          <a:bodyPr>
            <a:normAutofit fontScale="85000" lnSpcReduction="20000"/>
          </a:bodyPr>
          <a:lstStyle/>
          <a:p>
            <a:r>
              <a:rPr lang="en-US" dirty="0"/>
              <a:t>In some accounts, he was hidden among a flock of sheep by Rhea, who gave a colt to Cronus to devour instead</a:t>
            </a:r>
          </a:p>
          <a:p>
            <a:pPr lvl="1"/>
            <a:r>
              <a:rPr lang="en-US" dirty="0"/>
              <a:t>raised by the </a:t>
            </a:r>
            <a:r>
              <a:rPr lang="en-US" dirty="0" err="1"/>
              <a:t>Telchines</a:t>
            </a:r>
            <a:r>
              <a:rPr lang="en-US" dirty="0"/>
              <a:t> on Rhodes</a:t>
            </a:r>
          </a:p>
          <a:p>
            <a:r>
              <a:rPr lang="en-US" dirty="0"/>
              <a:t>identified with </a:t>
            </a:r>
            <a:r>
              <a:rPr lang="en-US" dirty="0" err="1"/>
              <a:t>Erechtheus</a:t>
            </a:r>
            <a:endParaRPr lang="en-US" dirty="0"/>
          </a:p>
          <a:p>
            <a:pPr lvl="1"/>
            <a:r>
              <a:rPr lang="en-US" dirty="0"/>
              <a:t>killed </a:t>
            </a:r>
            <a:r>
              <a:rPr lang="en-US" dirty="0" err="1"/>
              <a:t>Erechtheus</a:t>
            </a:r>
            <a:r>
              <a:rPr lang="en-US" dirty="0"/>
              <a:t> II with his trident (or by swallowing him with the earth or having Zeus strike him with lightning) after </a:t>
            </a:r>
            <a:r>
              <a:rPr lang="en-US" dirty="0" err="1"/>
              <a:t>Erechtheus</a:t>
            </a:r>
            <a:r>
              <a:rPr lang="en-US" dirty="0"/>
              <a:t> killed his son </a:t>
            </a:r>
            <a:r>
              <a:rPr lang="en-US" dirty="0" err="1"/>
              <a:t>Eumolpos</a:t>
            </a:r>
            <a:r>
              <a:rPr lang="en-US" dirty="0"/>
              <a:t> in battle</a:t>
            </a:r>
          </a:p>
          <a:p>
            <a:pPr lvl="1"/>
            <a:r>
              <a:rPr lang="en-US" dirty="0"/>
              <a:t>the </a:t>
            </a:r>
            <a:r>
              <a:rPr lang="en-US" dirty="0" err="1"/>
              <a:t>Erechtheion</a:t>
            </a:r>
            <a:r>
              <a:rPr lang="en-US" dirty="0"/>
              <a:t> is dedicated to him and Athena</a:t>
            </a:r>
          </a:p>
          <a:p>
            <a:pPr lvl="2"/>
            <a:r>
              <a:rPr lang="en-US" dirty="0"/>
              <a:t>contains the spot he struck with his trident to create a saltwater spring</a:t>
            </a:r>
          </a:p>
          <a:p>
            <a:r>
              <a:rPr lang="en-US" dirty="0"/>
              <a:t>built the walls of Troy with Apollo for King Laomedon</a:t>
            </a:r>
          </a:p>
          <a:p>
            <a:pPr lvl="1"/>
            <a:r>
              <a:rPr lang="en-US" dirty="0"/>
              <a:t>This was Zeus's punishment for him after he and Apollo participated in Hera's revolt against Zeus</a:t>
            </a:r>
          </a:p>
          <a:p>
            <a:endParaRPr lang="en-US" dirty="0"/>
          </a:p>
        </p:txBody>
      </p:sp>
    </p:spTree>
    <p:extLst>
      <p:ext uri="{BB962C8B-B14F-4D97-AF65-F5344CB8AC3E}">
        <p14:creationId xmlns:p14="http://schemas.microsoft.com/office/powerpoint/2010/main" val="381100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POSEIDON</a:t>
            </a:r>
            <a:endParaRPr lang="en-US" dirty="0"/>
          </a:p>
        </p:txBody>
      </p:sp>
      <p:sp>
        <p:nvSpPr>
          <p:cNvPr id="3" name="Content Placeholder 2"/>
          <p:cNvSpPr>
            <a:spLocks noGrp="1"/>
          </p:cNvSpPr>
          <p:nvPr>
            <p:ph idx="1"/>
          </p:nvPr>
        </p:nvSpPr>
        <p:spPr>
          <a:xfrm>
            <a:off x="0" y="1219200"/>
            <a:ext cx="8686800" cy="5410200"/>
          </a:xfrm>
        </p:spPr>
        <p:txBody>
          <a:bodyPr>
            <a:normAutofit fontScale="92500" lnSpcReduction="20000"/>
          </a:bodyPr>
          <a:lstStyle/>
          <a:p>
            <a:r>
              <a:rPr lang="en-US" dirty="0"/>
              <a:t>raped the nymph </a:t>
            </a:r>
            <a:r>
              <a:rPr lang="en-US" dirty="0" err="1"/>
              <a:t>Caenis</a:t>
            </a:r>
            <a:r>
              <a:rPr lang="en-US" dirty="0"/>
              <a:t>, then fulfilled her request be transformed into a man so she couldn't be raped ever again</a:t>
            </a:r>
          </a:p>
          <a:p>
            <a:pPr lvl="1"/>
            <a:r>
              <a:rPr lang="en-US" dirty="0"/>
              <a:t>she became the warrior </a:t>
            </a:r>
            <a:r>
              <a:rPr lang="en-US" dirty="0" err="1"/>
              <a:t>Caeneus</a:t>
            </a:r>
            <a:r>
              <a:rPr lang="en-US" dirty="0"/>
              <a:t> who killed the centaur </a:t>
            </a:r>
            <a:r>
              <a:rPr lang="en-US" dirty="0" err="1"/>
              <a:t>Latreus</a:t>
            </a:r>
            <a:r>
              <a:rPr lang="en-US" dirty="0"/>
              <a:t> after he mocked </a:t>
            </a:r>
            <a:r>
              <a:rPr lang="en-US" dirty="0" err="1"/>
              <a:t>Caeneus's</a:t>
            </a:r>
            <a:r>
              <a:rPr lang="en-US" dirty="0"/>
              <a:t> origin as a woman</a:t>
            </a:r>
          </a:p>
          <a:p>
            <a:pPr lvl="1"/>
            <a:r>
              <a:rPr lang="en-US" dirty="0"/>
              <a:t>in revenge, the centaurs crushed </a:t>
            </a:r>
            <a:r>
              <a:rPr lang="en-US" dirty="0" err="1"/>
              <a:t>Caeneus</a:t>
            </a:r>
            <a:r>
              <a:rPr lang="en-US" dirty="0"/>
              <a:t> with pine trunks, as he was invulnerable to weapons</a:t>
            </a:r>
          </a:p>
          <a:p>
            <a:r>
              <a:rPr lang="en-US" dirty="0"/>
              <a:t>disguised himself as the river god </a:t>
            </a:r>
            <a:r>
              <a:rPr lang="en-US" dirty="0" err="1"/>
              <a:t>Enipeus</a:t>
            </a:r>
            <a:r>
              <a:rPr lang="en-US" dirty="0"/>
              <a:t>, who was sought by the married mortal Tyro</a:t>
            </a:r>
          </a:p>
          <a:p>
            <a:pPr lvl="1"/>
            <a:r>
              <a:rPr lang="en-US" dirty="0" err="1"/>
              <a:t>Enipeus</a:t>
            </a:r>
            <a:r>
              <a:rPr lang="en-US" dirty="0"/>
              <a:t> had refused her advances, so Poseidon took his form out of his lust for </a:t>
            </a:r>
            <a:r>
              <a:rPr lang="en-US" dirty="0" smtClean="0"/>
              <a:t>Tyro</a:t>
            </a:r>
          </a:p>
          <a:p>
            <a:pPr marL="585216" lvl="1" indent="0">
              <a:buNone/>
            </a:pPr>
            <a:r>
              <a:rPr lang="en-US" dirty="0" smtClean="0"/>
              <a:t>Notable Children:</a:t>
            </a:r>
          </a:p>
          <a:p>
            <a:pPr lvl="1"/>
            <a:r>
              <a:rPr lang="en-US" dirty="0"/>
              <a:t>with Demeter (after mating with her in horse form)- </a:t>
            </a:r>
            <a:r>
              <a:rPr lang="en-US" dirty="0" err="1"/>
              <a:t>Despoina</a:t>
            </a:r>
            <a:r>
              <a:rPr lang="en-US" dirty="0"/>
              <a:t> and Arion- the talking </a:t>
            </a:r>
            <a:r>
              <a:rPr lang="en-US" dirty="0" smtClean="0"/>
              <a:t>horse</a:t>
            </a:r>
          </a:p>
          <a:p>
            <a:pPr lvl="1"/>
            <a:r>
              <a:rPr lang="en-US" dirty="0"/>
              <a:t>with Medusa- Pegasus and </a:t>
            </a:r>
            <a:r>
              <a:rPr lang="en-US" dirty="0" err="1"/>
              <a:t>Chrysaor</a:t>
            </a:r>
            <a:endParaRPr lang="en-US" dirty="0"/>
          </a:p>
          <a:p>
            <a:pPr lvl="1"/>
            <a:r>
              <a:rPr lang="en-US" dirty="0"/>
              <a:t>with Tyro- Pelias and </a:t>
            </a:r>
            <a:r>
              <a:rPr lang="en-US" dirty="0" err="1"/>
              <a:t>Neleus</a:t>
            </a:r>
            <a:endParaRPr lang="en-US" dirty="0"/>
          </a:p>
          <a:p>
            <a:pPr marL="585216" lvl="1" indent="0">
              <a:buNone/>
            </a:pPr>
            <a:endParaRPr lang="en-US" dirty="0"/>
          </a:p>
          <a:p>
            <a:pPr marL="585216" lvl="1" indent="0">
              <a:buNone/>
            </a:pPr>
            <a:endParaRPr lang="en-US" dirty="0" smtClean="0"/>
          </a:p>
          <a:p>
            <a:endParaRPr lang="en-US" dirty="0"/>
          </a:p>
        </p:txBody>
      </p:sp>
    </p:spTree>
    <p:extLst>
      <p:ext uri="{BB962C8B-B14F-4D97-AF65-F5344CB8AC3E}">
        <p14:creationId xmlns:p14="http://schemas.microsoft.com/office/powerpoint/2010/main" val="74308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0046" y="1"/>
            <a:ext cx="2043953" cy="3657600"/>
          </a:xfrm>
        </p:spPr>
      </p:pic>
      <p:sp>
        <p:nvSpPr>
          <p:cNvPr id="6" name="TextBox 5"/>
          <p:cNvSpPr txBox="1"/>
          <p:nvPr/>
        </p:nvSpPr>
        <p:spPr>
          <a:xfrm>
            <a:off x="0" y="1447800"/>
            <a:ext cx="7086600"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killed </a:t>
            </a:r>
            <a:r>
              <a:rPr lang="en-US" dirty="0" err="1" smtClean="0"/>
              <a:t>Halirrhothius</a:t>
            </a:r>
            <a:endParaRPr lang="en-US" dirty="0" smtClean="0"/>
          </a:p>
          <a:p>
            <a:pPr marL="742950" lvl="1" indent="-285750">
              <a:buFont typeface="Arial" panose="020B0604020202020204" pitchFamily="34" charset="0"/>
              <a:buChar char="•"/>
            </a:pPr>
            <a:r>
              <a:rPr lang="en-US" dirty="0" smtClean="0"/>
              <a:t>son of Poseidon who raped his daughter </a:t>
            </a:r>
            <a:r>
              <a:rPr lang="en-US" dirty="0" err="1" smtClean="0"/>
              <a:t>Alcippe</a:t>
            </a:r>
            <a:endParaRPr lang="en-US" dirty="0" smtClean="0"/>
          </a:p>
          <a:p>
            <a:pPr marL="742950" lvl="1" indent="-285750">
              <a:buFont typeface="Arial" panose="020B0604020202020204" pitchFamily="34" charset="0"/>
              <a:buChar char="•"/>
            </a:pPr>
            <a:r>
              <a:rPr lang="en-US" dirty="0" smtClean="0"/>
              <a:t>Poseidon put him on trial with a council of gods on the Acropolis</a:t>
            </a:r>
          </a:p>
          <a:p>
            <a:pPr marL="742950" lvl="1" indent="-285750">
              <a:buFont typeface="Arial" panose="020B0604020202020204" pitchFamily="34" charset="0"/>
              <a:buChar char="•"/>
            </a:pPr>
            <a:r>
              <a:rPr lang="en-US" dirty="0" smtClean="0"/>
              <a:t>Ares was acquitted, and the hill became known as the Areopagus (Rock of Ares)</a:t>
            </a:r>
          </a:p>
          <a:p>
            <a:pPr marL="285750" indent="-285750">
              <a:buFont typeface="Arial" panose="020B0604020202020204" pitchFamily="34" charset="0"/>
              <a:buChar char="•"/>
            </a:pPr>
            <a:r>
              <a:rPr lang="en-US" dirty="0" smtClean="0"/>
              <a:t>Gigantomachy</a:t>
            </a:r>
          </a:p>
          <a:p>
            <a:pPr marL="742950" lvl="1" indent="-285750">
              <a:buFont typeface="Arial" panose="020B0604020202020204" pitchFamily="34" charset="0"/>
              <a:buChar char="•"/>
            </a:pPr>
            <a:r>
              <a:rPr lang="en-US" dirty="0" smtClean="0"/>
              <a:t>was kidnapped by the </a:t>
            </a:r>
            <a:r>
              <a:rPr lang="en-US" dirty="0" err="1" smtClean="0"/>
              <a:t>Aloadae</a:t>
            </a:r>
            <a:endParaRPr lang="en-US" dirty="0" smtClean="0"/>
          </a:p>
          <a:p>
            <a:pPr marL="1200150" lvl="2" indent="-285750">
              <a:buFont typeface="Arial" panose="020B0604020202020204" pitchFamily="34" charset="0"/>
              <a:buChar char="•"/>
            </a:pPr>
            <a:r>
              <a:rPr lang="en-US" dirty="0" smtClean="0"/>
              <a:t>two giants- </a:t>
            </a:r>
            <a:r>
              <a:rPr lang="en-US" dirty="0" err="1" smtClean="0"/>
              <a:t>Otus</a:t>
            </a:r>
            <a:r>
              <a:rPr lang="en-US" dirty="0" smtClean="0"/>
              <a:t> and </a:t>
            </a:r>
            <a:r>
              <a:rPr lang="en-US" dirty="0" err="1" smtClean="0"/>
              <a:t>Ephialtes</a:t>
            </a:r>
            <a:endParaRPr lang="en-US" dirty="0" smtClean="0"/>
          </a:p>
          <a:p>
            <a:pPr marL="1200150" lvl="2" indent="-285750">
              <a:buFont typeface="Arial" panose="020B0604020202020204" pitchFamily="34" charset="0"/>
              <a:buChar char="•"/>
            </a:pPr>
            <a:r>
              <a:rPr lang="en-US" dirty="0" smtClean="0"/>
              <a:t>trapped him in a bronze jar for 13 months until their stepmother </a:t>
            </a:r>
            <a:r>
              <a:rPr lang="en-US" dirty="0" err="1" smtClean="0"/>
              <a:t>Eriboea</a:t>
            </a:r>
            <a:r>
              <a:rPr lang="en-US" dirty="0" smtClean="0"/>
              <a:t> told Hermes, who rescued Ares</a:t>
            </a:r>
          </a:p>
          <a:p>
            <a:pPr marL="742950" lvl="1" indent="-285750">
              <a:buFont typeface="Arial" panose="020B0604020202020204" pitchFamily="34" charset="0"/>
              <a:buChar char="•"/>
            </a:pPr>
            <a:r>
              <a:rPr lang="en-US" dirty="0" smtClean="0"/>
              <a:t>killed Mimas</a:t>
            </a:r>
          </a:p>
        </p:txBody>
      </p:sp>
      <p:sp>
        <p:nvSpPr>
          <p:cNvPr id="7" name="TextBox 6"/>
          <p:cNvSpPr txBox="1"/>
          <p:nvPr/>
        </p:nvSpPr>
        <p:spPr>
          <a:xfrm>
            <a:off x="0" y="4864120"/>
            <a:ext cx="91440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caught in a net with Aphrodite by Hephaestus</a:t>
            </a:r>
          </a:p>
          <a:p>
            <a:pPr marL="742950" lvl="1" indent="-285750">
              <a:buFont typeface="Arial" panose="020B0604020202020204" pitchFamily="34" charset="0"/>
              <a:buChar char="•"/>
            </a:pPr>
            <a:r>
              <a:rPr lang="en-US" dirty="0" smtClean="0"/>
              <a:t>Helios told Hephaestus of their affair, so he crafted an invisible gold net to snare them in</a:t>
            </a:r>
          </a:p>
          <a:p>
            <a:pPr marL="742950" lvl="1" indent="-285750">
              <a:buFont typeface="Arial" panose="020B0604020202020204" pitchFamily="34" charset="0"/>
              <a:buChar char="•"/>
            </a:pPr>
            <a:r>
              <a:rPr lang="en-US" dirty="0" smtClean="0"/>
              <a:t>Ares had told </a:t>
            </a:r>
            <a:r>
              <a:rPr lang="en-US" dirty="0" err="1" smtClean="0"/>
              <a:t>Alectryon</a:t>
            </a:r>
            <a:r>
              <a:rPr lang="en-US" dirty="0" smtClean="0"/>
              <a:t> to wait at the door to the hall of Hephaestus to warn of Helios’s coming, but he fell asleep and Ares turned him into a rooster, which now warns of the coming of the sun at dawn</a:t>
            </a:r>
            <a:endParaRPr lang="en-US" dirty="0"/>
          </a:p>
        </p:txBody>
      </p:sp>
    </p:spTree>
    <p:extLst>
      <p:ext uri="{BB962C8B-B14F-4D97-AF65-F5344CB8AC3E}">
        <p14:creationId xmlns:p14="http://schemas.microsoft.com/office/powerpoint/2010/main" val="39999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ARES</a:t>
            </a:r>
            <a:endParaRPr lang="en-US" dirty="0"/>
          </a:p>
        </p:txBody>
      </p:sp>
      <p:sp>
        <p:nvSpPr>
          <p:cNvPr id="3" name="Content Placeholder 2"/>
          <p:cNvSpPr>
            <a:spLocks noGrp="1"/>
          </p:cNvSpPr>
          <p:nvPr>
            <p:ph idx="1"/>
          </p:nvPr>
        </p:nvSpPr>
        <p:spPr/>
        <p:txBody>
          <a:bodyPr>
            <a:normAutofit lnSpcReduction="10000"/>
          </a:bodyPr>
          <a:lstStyle/>
          <a:p>
            <a:r>
              <a:rPr lang="en-US" dirty="0"/>
              <a:t>Attendants</a:t>
            </a:r>
          </a:p>
          <a:p>
            <a:pPr lvl="1"/>
            <a:r>
              <a:rPr lang="en-US" dirty="0" err="1"/>
              <a:t>Alala</a:t>
            </a:r>
            <a:r>
              <a:rPr lang="en-US" dirty="0"/>
              <a:t>- “war cry”</a:t>
            </a:r>
          </a:p>
          <a:p>
            <a:pPr lvl="2"/>
            <a:r>
              <a:rPr lang="en-US" dirty="0"/>
              <a:t>daughter of Ares’s other attendant </a:t>
            </a:r>
            <a:r>
              <a:rPr lang="en-US" dirty="0" err="1"/>
              <a:t>Polemos</a:t>
            </a:r>
            <a:r>
              <a:rPr lang="en-US" dirty="0"/>
              <a:t>- embodiment of war</a:t>
            </a:r>
          </a:p>
          <a:p>
            <a:pPr lvl="2"/>
            <a:r>
              <a:rPr lang="en-US" dirty="0"/>
              <a:t>alternatively, one of the </a:t>
            </a:r>
            <a:r>
              <a:rPr lang="en-US" dirty="0" err="1"/>
              <a:t>Makhai</a:t>
            </a:r>
            <a:endParaRPr lang="en-US" dirty="0"/>
          </a:p>
          <a:p>
            <a:pPr lvl="1"/>
            <a:r>
              <a:rPr lang="en-US" dirty="0"/>
              <a:t>the </a:t>
            </a:r>
            <a:r>
              <a:rPr lang="en-US" dirty="0" err="1"/>
              <a:t>Makhai</a:t>
            </a:r>
            <a:r>
              <a:rPr lang="en-US" dirty="0"/>
              <a:t> (or </a:t>
            </a:r>
            <a:r>
              <a:rPr lang="en-US" dirty="0" err="1"/>
              <a:t>Machae</a:t>
            </a:r>
            <a:r>
              <a:rPr lang="en-US" dirty="0"/>
              <a:t>)</a:t>
            </a:r>
          </a:p>
          <a:p>
            <a:pPr lvl="2"/>
            <a:r>
              <a:rPr lang="en-US" dirty="0"/>
              <a:t>children of Eris</a:t>
            </a:r>
          </a:p>
          <a:p>
            <a:pPr lvl="1"/>
            <a:r>
              <a:rPr lang="en-US" dirty="0"/>
              <a:t>Enyo and </a:t>
            </a:r>
            <a:r>
              <a:rPr lang="en-US" dirty="0" smtClean="0"/>
              <a:t>Eris</a:t>
            </a:r>
          </a:p>
          <a:p>
            <a:r>
              <a:rPr lang="en-US" dirty="0" smtClean="0"/>
              <a:t>Has many children with notable stories of their own, </a:t>
            </a:r>
            <a:r>
              <a:rPr lang="en-US" dirty="0" err="1" smtClean="0"/>
              <a:t>incuding</a:t>
            </a:r>
            <a:r>
              <a:rPr lang="en-US" dirty="0" smtClean="0"/>
              <a:t> Harmonia, </a:t>
            </a:r>
            <a:r>
              <a:rPr lang="en-US" dirty="0" err="1" smtClean="0"/>
              <a:t>Oenomaus</a:t>
            </a:r>
            <a:r>
              <a:rPr lang="en-US" dirty="0" smtClean="0"/>
              <a:t>, </a:t>
            </a:r>
            <a:r>
              <a:rPr lang="en-US" dirty="0" err="1" smtClean="0"/>
              <a:t>Penthesilea</a:t>
            </a:r>
            <a:r>
              <a:rPr lang="en-US" dirty="0" smtClean="0"/>
              <a:t>, and </a:t>
            </a:r>
            <a:r>
              <a:rPr lang="en-US" dirty="0" err="1" smtClean="0"/>
              <a:t>Tereus</a:t>
            </a:r>
            <a:endParaRPr lang="en-US" dirty="0"/>
          </a:p>
          <a:p>
            <a:endParaRPr lang="en-US" dirty="0"/>
          </a:p>
        </p:txBody>
      </p:sp>
    </p:spTree>
    <p:extLst>
      <p:ext uri="{BB962C8B-B14F-4D97-AF65-F5344CB8AC3E}">
        <p14:creationId xmlns:p14="http://schemas.microsoft.com/office/powerpoint/2010/main" val="2496124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Dionysus</a:t>
            </a:r>
            <a:endParaRPr lang="en-US" dirty="0"/>
          </a:p>
        </p:txBody>
      </p:sp>
      <p:sp>
        <p:nvSpPr>
          <p:cNvPr id="3" name="Content Placeholder 2"/>
          <p:cNvSpPr>
            <a:spLocks noGrp="1"/>
          </p:cNvSpPr>
          <p:nvPr>
            <p:ph idx="1"/>
          </p:nvPr>
        </p:nvSpPr>
        <p:spPr>
          <a:xfrm>
            <a:off x="0" y="1143000"/>
            <a:ext cx="5791200" cy="1828800"/>
          </a:xfrm>
        </p:spPr>
        <p:txBody>
          <a:bodyPr>
            <a:normAutofit fontScale="92500"/>
          </a:bodyPr>
          <a:lstStyle/>
          <a:p>
            <a:r>
              <a:rPr lang="en-US" dirty="0"/>
              <a:t>son of Semele and Zeus</a:t>
            </a:r>
          </a:p>
          <a:p>
            <a:pPr lvl="1"/>
            <a:r>
              <a:rPr lang="en-US" dirty="0"/>
              <a:t>Hera appeared to her as a crone and made her doubt that Zeus was really the father of her unborn </a:t>
            </a:r>
            <a:r>
              <a:rPr lang="en-US" dirty="0" smtClean="0"/>
              <a:t>child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0"/>
            <a:ext cx="3352800" cy="2514600"/>
          </a:xfrm>
          <a:prstGeom prst="rect">
            <a:avLst/>
          </a:prstGeom>
        </p:spPr>
      </p:pic>
      <p:sp>
        <p:nvSpPr>
          <p:cNvPr id="5" name="TextBox 4"/>
          <p:cNvSpPr txBox="1"/>
          <p:nvPr/>
        </p:nvSpPr>
        <p:spPr>
          <a:xfrm>
            <a:off x="0" y="2667000"/>
            <a:ext cx="9144000" cy="4247317"/>
          </a:xfrm>
          <a:prstGeom prst="rect">
            <a:avLst/>
          </a:prstGeom>
          <a:noFill/>
        </p:spPr>
        <p:txBody>
          <a:bodyPr wrap="square" rtlCol="0">
            <a:spAutoFit/>
          </a:bodyPr>
          <a:lstStyle/>
          <a:p>
            <a:pPr marL="742950" lvl="1" indent="-285750">
              <a:buFont typeface="Arial" panose="020B0604020202020204" pitchFamily="34" charset="0"/>
              <a:buChar char="•"/>
            </a:pPr>
            <a:r>
              <a:rPr lang="en-US" dirty="0" smtClean="0"/>
              <a:t>Semele demanded Zeus appear to her in his godly form, which he pleaded with her not to demand, but she insisted and perished in the ensuing godly splendor</a:t>
            </a:r>
          </a:p>
          <a:p>
            <a:pPr marL="742950" lvl="1" indent="-285750">
              <a:buFont typeface="Arial" panose="020B0604020202020204" pitchFamily="34" charset="0"/>
              <a:buChar char="•"/>
            </a:pPr>
            <a:r>
              <a:rPr lang="en-US" dirty="0" smtClean="0"/>
              <a:t>Zeus recovered Dionysus from the burnt remains of Semele and sewed him into his thigh and released him on Mount </a:t>
            </a:r>
            <a:r>
              <a:rPr lang="en-US" dirty="0" err="1" smtClean="0"/>
              <a:t>Pramnos</a:t>
            </a:r>
            <a:r>
              <a:rPr lang="en-US" dirty="0" smtClean="0"/>
              <a:t> on Ikaria</a:t>
            </a:r>
          </a:p>
          <a:p>
            <a:pPr marL="742950" lvl="1" indent="-285750">
              <a:buFont typeface="Arial" panose="020B0604020202020204" pitchFamily="34" charset="0"/>
              <a:buChar char="•"/>
            </a:pPr>
            <a:r>
              <a:rPr lang="en-US" dirty="0" smtClean="0"/>
              <a:t>therefore, Dionysus is known as "twice-born"</a:t>
            </a:r>
          </a:p>
          <a:p>
            <a:pPr marL="742950" lvl="1" indent="-285750">
              <a:buFont typeface="Arial" panose="020B0604020202020204" pitchFamily="34" charset="0"/>
              <a:buChar char="•"/>
            </a:pPr>
            <a:r>
              <a:rPr lang="en-US" dirty="0" smtClean="0"/>
              <a:t>Alternatively, he is the son of Zeus and Persephone (Cretan version)</a:t>
            </a:r>
          </a:p>
          <a:p>
            <a:pPr marL="1200150" lvl="2" indent="-285750">
              <a:buFont typeface="Arial" panose="020B0604020202020204" pitchFamily="34" charset="0"/>
              <a:buChar char="•"/>
            </a:pPr>
            <a:r>
              <a:rPr lang="en-US" dirty="0" smtClean="0"/>
              <a:t>Hera sent the Titans to lure the infant Dionysus with toys and then rip him to pieces</a:t>
            </a:r>
          </a:p>
          <a:p>
            <a:pPr marL="1200150" lvl="2" indent="-285750">
              <a:buFont typeface="Arial" panose="020B0604020202020204" pitchFamily="34" charset="0"/>
              <a:buChar char="•"/>
            </a:pPr>
            <a:r>
              <a:rPr lang="en-US" dirty="0" smtClean="0"/>
              <a:t>The Titans mocked him by giving him a thyrsus (fennel stalk) in place of his scepter</a:t>
            </a:r>
          </a:p>
          <a:p>
            <a:pPr marL="1657350" lvl="3" indent="-285750">
              <a:buFont typeface="Arial" panose="020B0604020202020204" pitchFamily="34" charset="0"/>
              <a:buChar char="•"/>
            </a:pPr>
            <a:r>
              <a:rPr lang="en-US" dirty="0" smtClean="0"/>
              <a:t>had a pinecone on top</a:t>
            </a:r>
          </a:p>
          <a:p>
            <a:pPr marL="1200150" lvl="2" indent="-285750">
              <a:buFont typeface="Arial" panose="020B0604020202020204" pitchFamily="34" charset="0"/>
              <a:buChar char="•"/>
            </a:pPr>
            <a:r>
              <a:rPr lang="en-US" dirty="0" smtClean="0"/>
              <a:t>The Titans ate everything except his heart, which Zeus used to recreate him by either sewing it into his thigh, planting it in Semele's womb, or giving it to Semele to eat</a:t>
            </a:r>
          </a:p>
          <a:p>
            <a:pPr marL="1657350" lvl="3" indent="-285750">
              <a:buFont typeface="Arial" panose="020B0604020202020204" pitchFamily="34" charset="0"/>
              <a:buChar char="•"/>
            </a:pPr>
            <a:r>
              <a:rPr lang="en-US" dirty="0" smtClean="0"/>
              <a:t>the first pomegranate tree sprouted up where his blood fell</a:t>
            </a:r>
            <a:endParaRPr lang="en-US" dirty="0"/>
          </a:p>
        </p:txBody>
      </p:sp>
    </p:spTree>
    <p:extLst>
      <p:ext uri="{BB962C8B-B14F-4D97-AF65-F5344CB8AC3E}">
        <p14:creationId xmlns:p14="http://schemas.microsoft.com/office/powerpoint/2010/main" val="2555620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Dionysus</a:t>
            </a:r>
            <a:endParaRPr lang="en-US" dirty="0"/>
          </a:p>
        </p:txBody>
      </p:sp>
      <p:sp>
        <p:nvSpPr>
          <p:cNvPr id="3" name="Content Placeholder 2"/>
          <p:cNvSpPr>
            <a:spLocks noGrp="1"/>
          </p:cNvSpPr>
          <p:nvPr>
            <p:ph idx="1"/>
          </p:nvPr>
        </p:nvSpPr>
        <p:spPr>
          <a:xfrm>
            <a:off x="0" y="1143000"/>
            <a:ext cx="8686800" cy="5166360"/>
          </a:xfrm>
        </p:spPr>
        <p:txBody>
          <a:bodyPr>
            <a:normAutofit fontScale="70000" lnSpcReduction="20000"/>
          </a:bodyPr>
          <a:lstStyle/>
          <a:p>
            <a:r>
              <a:rPr lang="en-US" dirty="0"/>
              <a:t>abduction by pirates</a:t>
            </a:r>
          </a:p>
          <a:p>
            <a:pPr lvl="1"/>
            <a:r>
              <a:rPr lang="en-US" dirty="0"/>
              <a:t>sailors kidnapped him and tried to tie him up with rope, but no ropes could hold him</a:t>
            </a:r>
          </a:p>
          <a:p>
            <a:pPr lvl="1"/>
            <a:r>
              <a:rPr lang="en-US" dirty="0"/>
              <a:t>he turned into a lion and unleashed a bear, causing sailors to jump overboard, which he turned into dolphins</a:t>
            </a:r>
          </a:p>
          <a:p>
            <a:pPr lvl="1"/>
            <a:r>
              <a:rPr lang="en-US" dirty="0"/>
              <a:t>spared the helmsman </a:t>
            </a:r>
            <a:r>
              <a:rPr lang="en-US" dirty="0" err="1"/>
              <a:t>Acoetes</a:t>
            </a:r>
            <a:r>
              <a:rPr lang="en-US" dirty="0"/>
              <a:t>, who recognized him from the start and tried to warn the other sailors</a:t>
            </a:r>
          </a:p>
          <a:p>
            <a:pPr lvl="2"/>
            <a:r>
              <a:rPr lang="en-US" dirty="0"/>
              <a:t>pilot from </a:t>
            </a:r>
            <a:r>
              <a:rPr lang="en-US" dirty="0" err="1"/>
              <a:t>Maeonia</a:t>
            </a:r>
            <a:r>
              <a:rPr lang="en-US" dirty="0"/>
              <a:t> who became a devotee of Dionysus</a:t>
            </a:r>
          </a:p>
          <a:p>
            <a:pPr lvl="1"/>
            <a:r>
              <a:rPr lang="en-US" dirty="0"/>
              <a:t>in another story, he hired Tyrrhenian pirates to take him from Icaria to Naxos, but they sailed to Asia to sell him as a slave</a:t>
            </a:r>
          </a:p>
          <a:p>
            <a:pPr lvl="1"/>
            <a:r>
              <a:rPr lang="en-US" dirty="0"/>
              <a:t>he turned the oars and mast into snakes, filled the ship with ivy and the sound of flutes to drive the pirates mad, causing them to jump into the sea and turn into dolphins</a:t>
            </a:r>
          </a:p>
          <a:p>
            <a:r>
              <a:rPr lang="en-US" dirty="0"/>
              <a:t>Orphic tradition</a:t>
            </a:r>
          </a:p>
          <a:p>
            <a:pPr lvl="1"/>
            <a:r>
              <a:rPr lang="en-US" dirty="0"/>
              <a:t>worshipped as his incarnation Zagreus</a:t>
            </a:r>
          </a:p>
          <a:p>
            <a:pPr lvl="1"/>
            <a:r>
              <a:rPr lang="en-US" dirty="0"/>
              <a:t>story where his heart was fed to Semele</a:t>
            </a:r>
          </a:p>
          <a:p>
            <a:pPr lvl="1"/>
            <a:r>
              <a:rPr lang="en-US" dirty="0"/>
              <a:t>took the form of a bull in the </a:t>
            </a:r>
            <a:r>
              <a:rPr lang="en-US" dirty="0" err="1"/>
              <a:t>omophagia</a:t>
            </a:r>
            <a:endParaRPr lang="en-US" dirty="0"/>
          </a:p>
          <a:p>
            <a:pPr lvl="1"/>
            <a:r>
              <a:rPr lang="en-US" dirty="0"/>
              <a:t>his followers would tear it apart as Dionysus had been and ate the raw flesh</a:t>
            </a:r>
          </a:p>
          <a:p>
            <a:pPr lvl="1"/>
            <a:r>
              <a:rPr lang="en-US" dirty="0"/>
              <a:t>referred to as </a:t>
            </a:r>
            <a:r>
              <a:rPr lang="en-US" dirty="0" err="1"/>
              <a:t>Taurokeros</a:t>
            </a:r>
            <a:r>
              <a:rPr lang="en-US" dirty="0"/>
              <a:t> or </a:t>
            </a:r>
            <a:r>
              <a:rPr lang="en-US" dirty="0" err="1"/>
              <a:t>Tauroprosporos</a:t>
            </a:r>
            <a:endParaRPr lang="en-US" dirty="0"/>
          </a:p>
          <a:p>
            <a:endParaRPr lang="en-US" dirty="0"/>
          </a:p>
        </p:txBody>
      </p:sp>
    </p:spTree>
    <p:extLst>
      <p:ext uri="{BB962C8B-B14F-4D97-AF65-F5344CB8AC3E}">
        <p14:creationId xmlns:p14="http://schemas.microsoft.com/office/powerpoint/2010/main" val="1576298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Dionysus</a:t>
            </a:r>
            <a:endParaRPr lang="en-US" dirty="0"/>
          </a:p>
        </p:txBody>
      </p:sp>
      <p:sp>
        <p:nvSpPr>
          <p:cNvPr id="3" name="Content Placeholder 2"/>
          <p:cNvSpPr>
            <a:spLocks noGrp="1"/>
          </p:cNvSpPr>
          <p:nvPr>
            <p:ph idx="1"/>
          </p:nvPr>
        </p:nvSpPr>
        <p:spPr>
          <a:xfrm>
            <a:off x="0" y="1219200"/>
            <a:ext cx="9144000" cy="5562600"/>
          </a:xfrm>
        </p:spPr>
        <p:txBody>
          <a:bodyPr>
            <a:normAutofit fontScale="55000" lnSpcReduction="20000"/>
          </a:bodyPr>
          <a:lstStyle/>
          <a:p>
            <a:r>
              <a:rPr lang="en-US" dirty="0"/>
              <a:t>Midas</a:t>
            </a:r>
          </a:p>
          <a:p>
            <a:pPr lvl="1"/>
            <a:r>
              <a:rPr lang="en-US" dirty="0"/>
              <a:t>found Dionysus’ tutor Silenus drunk and recognized him, then entertained him with hospitality at his palace for ten days and nights</a:t>
            </a:r>
          </a:p>
          <a:p>
            <a:pPr lvl="1"/>
            <a:r>
              <a:rPr lang="en-US" dirty="0"/>
              <a:t>returned him to Dionysus, who offered Midas whatever he wanted</a:t>
            </a:r>
          </a:p>
          <a:p>
            <a:pPr lvl="1"/>
            <a:r>
              <a:rPr lang="en-US" dirty="0"/>
              <a:t>Midas chose to turn everything he touched into gold, but Dionysus agreed but wished he made a better choice</a:t>
            </a:r>
          </a:p>
          <a:p>
            <a:pPr lvl="1"/>
            <a:r>
              <a:rPr lang="en-US" dirty="0"/>
              <a:t>He regretted it after his food, drink, and daughter all turned to gold, and prayed to Dionysus to deliver him from starvation</a:t>
            </a:r>
          </a:p>
          <a:p>
            <a:pPr lvl="1"/>
            <a:r>
              <a:rPr lang="en-US" dirty="0"/>
              <a:t>Dionysus told him to wash in the river Pactolus</a:t>
            </a:r>
          </a:p>
          <a:p>
            <a:pPr lvl="1"/>
            <a:r>
              <a:rPr lang="en-US" dirty="0"/>
              <a:t>the sands in the river turned to gold, explaining the richness of gold found there</a:t>
            </a:r>
          </a:p>
          <a:p>
            <a:r>
              <a:rPr lang="en-US" dirty="0"/>
              <a:t>Lycurgus</a:t>
            </a:r>
          </a:p>
          <a:p>
            <a:pPr lvl="1"/>
            <a:r>
              <a:rPr lang="en-US" dirty="0"/>
              <a:t>Thracian king of </a:t>
            </a:r>
            <a:r>
              <a:rPr lang="en-US" dirty="0" err="1"/>
              <a:t>Edoni</a:t>
            </a:r>
            <a:r>
              <a:rPr lang="en-US" dirty="0"/>
              <a:t> who imprisoned the Maenads when he heard Dionysus was in his kingdom</a:t>
            </a:r>
          </a:p>
          <a:p>
            <a:pPr lvl="1"/>
            <a:r>
              <a:rPr lang="en-US" dirty="0"/>
              <a:t>Dionysus fled and took refuge with Thetis</a:t>
            </a:r>
          </a:p>
          <a:p>
            <a:pPr lvl="1"/>
            <a:r>
              <a:rPr lang="en-US" dirty="0"/>
              <a:t>sent a drought to make the people revolt, and drove Lycurgus mad, making him think his son Dryas was an ivy plant (Dionysus’ sacred plant), who he then hacked to death with an axe</a:t>
            </a:r>
          </a:p>
          <a:p>
            <a:pPr lvl="1"/>
            <a:r>
              <a:rPr lang="en-US" dirty="0"/>
              <a:t>an oracle then prophesied that the drought would continue as long as Lycurgus was alive, so the people had him drawn and quartered</a:t>
            </a:r>
          </a:p>
          <a:p>
            <a:r>
              <a:rPr lang="en-US" dirty="0" err="1"/>
              <a:t>Pentheus</a:t>
            </a:r>
            <a:endParaRPr lang="en-US" dirty="0"/>
          </a:p>
          <a:p>
            <a:pPr lvl="1"/>
            <a:r>
              <a:rPr lang="en-US" dirty="0"/>
              <a:t>story from Euripides’ The Bacchae</a:t>
            </a:r>
          </a:p>
          <a:p>
            <a:pPr lvl="1"/>
            <a:r>
              <a:rPr lang="en-US" dirty="0"/>
              <a:t>cousin of Dionysus and ruler of his birthplace of Thebes</a:t>
            </a:r>
          </a:p>
          <a:p>
            <a:pPr lvl="1"/>
            <a:r>
              <a:rPr lang="en-US" dirty="0"/>
              <a:t>Dionysus want revenge on </a:t>
            </a:r>
            <a:r>
              <a:rPr lang="en-US" dirty="0" err="1"/>
              <a:t>Pentheus</a:t>
            </a:r>
            <a:r>
              <a:rPr lang="en-US" dirty="0"/>
              <a:t> and the women of Thebes for doubting that his mother was impregnated by Zeus, and for denying his own divinity and worship</a:t>
            </a:r>
          </a:p>
          <a:p>
            <a:pPr lvl="1"/>
            <a:r>
              <a:rPr lang="en-US" dirty="0"/>
              <a:t>drives </a:t>
            </a:r>
            <a:r>
              <a:rPr lang="en-US" dirty="0" err="1"/>
              <a:t>Pentheus</a:t>
            </a:r>
            <a:r>
              <a:rPr lang="en-US" dirty="0"/>
              <a:t> mad and lures him to Mount Cithaeron to spy on the Maenads</a:t>
            </a:r>
          </a:p>
          <a:p>
            <a:pPr lvl="1"/>
            <a:r>
              <a:rPr lang="en-US" dirty="0"/>
              <a:t>they mistake him for a wild animal and tear him apart</a:t>
            </a:r>
          </a:p>
          <a:p>
            <a:pPr lvl="2"/>
            <a:r>
              <a:rPr lang="en-US" dirty="0"/>
              <a:t>his mother Agave tears off his limbs as he begs for his life</a:t>
            </a:r>
          </a:p>
          <a:p>
            <a:endParaRPr lang="en-US" dirty="0"/>
          </a:p>
        </p:txBody>
      </p:sp>
    </p:spTree>
    <p:extLst>
      <p:ext uri="{BB962C8B-B14F-4D97-AF65-F5344CB8AC3E}">
        <p14:creationId xmlns:p14="http://schemas.microsoft.com/office/powerpoint/2010/main" val="1571283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NORSE</a:t>
            </a:r>
            <a:endParaRPr lang="en-US" dirty="0"/>
          </a:p>
        </p:txBody>
      </p:sp>
      <p:sp>
        <p:nvSpPr>
          <p:cNvPr id="3" name="Content Placeholder 2"/>
          <p:cNvSpPr>
            <a:spLocks noGrp="1"/>
          </p:cNvSpPr>
          <p:nvPr>
            <p:ph idx="1"/>
          </p:nvPr>
        </p:nvSpPr>
        <p:spPr/>
        <p:txBody>
          <a:bodyPr/>
          <a:lstStyle/>
          <a:p>
            <a:r>
              <a:rPr lang="en-US" dirty="0" smtClean="0"/>
              <a:t>Know the major </a:t>
            </a:r>
            <a:r>
              <a:rPr lang="en-US" dirty="0" err="1" smtClean="0"/>
              <a:t>Aesir</a:t>
            </a:r>
            <a:r>
              <a:rPr lang="en-US" dirty="0" smtClean="0"/>
              <a:t>: Odin, Frigg, Thor, Loki, </a:t>
            </a:r>
            <a:r>
              <a:rPr lang="en-US" dirty="0" err="1" smtClean="0"/>
              <a:t>Heimdall</a:t>
            </a:r>
            <a:r>
              <a:rPr lang="en-US" dirty="0" smtClean="0"/>
              <a:t>, </a:t>
            </a:r>
            <a:r>
              <a:rPr lang="en-US" dirty="0" err="1" smtClean="0"/>
              <a:t>Baldr</a:t>
            </a:r>
            <a:endParaRPr lang="en-US" dirty="0"/>
          </a:p>
          <a:p>
            <a:r>
              <a:rPr lang="en-US" dirty="0" smtClean="0"/>
              <a:t>Major Vanir: </a:t>
            </a:r>
            <a:r>
              <a:rPr lang="en-US" dirty="0" err="1" smtClean="0"/>
              <a:t>Freyr</a:t>
            </a:r>
            <a:r>
              <a:rPr lang="en-US" dirty="0" smtClean="0"/>
              <a:t> and Freyja</a:t>
            </a:r>
          </a:p>
          <a:p>
            <a:r>
              <a:rPr lang="en-US" dirty="0" smtClean="0"/>
              <a:t>Also know participants and major figures in the </a:t>
            </a:r>
            <a:r>
              <a:rPr lang="en-US" dirty="0" err="1" smtClean="0"/>
              <a:t>Aesir</a:t>
            </a:r>
            <a:r>
              <a:rPr lang="en-US" dirty="0" smtClean="0"/>
              <a:t>-Vanir War and </a:t>
            </a:r>
            <a:r>
              <a:rPr lang="en-US" dirty="0" err="1" smtClean="0"/>
              <a:t>Ragnarok</a:t>
            </a:r>
            <a:endParaRPr lang="en-US" dirty="0" smtClean="0"/>
          </a:p>
        </p:txBody>
      </p:sp>
    </p:spTree>
    <p:extLst>
      <p:ext uri="{BB962C8B-B14F-4D97-AF65-F5344CB8AC3E}">
        <p14:creationId xmlns:p14="http://schemas.microsoft.com/office/powerpoint/2010/main" val="2657130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ODIN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48400" y="152400"/>
            <a:ext cx="2711607" cy="3179618"/>
          </a:xfrm>
        </p:spPr>
      </p:pic>
      <p:sp>
        <p:nvSpPr>
          <p:cNvPr id="5" name="TextBox 4"/>
          <p:cNvSpPr txBox="1"/>
          <p:nvPr/>
        </p:nvSpPr>
        <p:spPr>
          <a:xfrm>
            <a:off x="-13855" y="1106821"/>
            <a:ext cx="6248400" cy="2308324"/>
          </a:xfrm>
          <a:prstGeom prst="rect">
            <a:avLst/>
          </a:prstGeom>
          <a:noFill/>
        </p:spPr>
        <p:txBody>
          <a:bodyPr wrap="square" rtlCol="0">
            <a:spAutoFit/>
          </a:bodyPr>
          <a:lstStyle/>
          <a:p>
            <a:pPr marL="285750" indent="-285750">
              <a:buFont typeface="Arial" panose="020B0604020202020204" pitchFamily="34" charset="0"/>
              <a:buChar char="•"/>
            </a:pPr>
            <a:r>
              <a:rPr lang="en-US" dirty="0" err="1" smtClean="0"/>
              <a:t>Possesions</a:t>
            </a:r>
            <a:r>
              <a:rPr lang="en-US" dirty="0" smtClean="0"/>
              <a:t>:</a:t>
            </a:r>
          </a:p>
          <a:p>
            <a:pPr marL="742950" lvl="1" indent="-285750">
              <a:buFont typeface="Arial" panose="020B0604020202020204" pitchFamily="34" charset="0"/>
              <a:buChar char="•"/>
            </a:pPr>
            <a:r>
              <a:rPr lang="en-US" dirty="0" err="1" smtClean="0"/>
              <a:t>Gungnir</a:t>
            </a:r>
            <a:r>
              <a:rPr lang="en-US" dirty="0" smtClean="0"/>
              <a:t>- spear that never misses</a:t>
            </a:r>
          </a:p>
          <a:p>
            <a:pPr marL="742950" lvl="1" indent="-285750">
              <a:buFont typeface="Arial" panose="020B0604020202020204" pitchFamily="34" charset="0"/>
              <a:buChar char="•"/>
            </a:pPr>
            <a:r>
              <a:rPr lang="en-US" dirty="0" err="1" smtClean="0"/>
              <a:t>Draupnir</a:t>
            </a:r>
            <a:r>
              <a:rPr lang="en-US" dirty="0" smtClean="0"/>
              <a:t>- ring that multiplies itself; makes eight identical rings every ninth night</a:t>
            </a:r>
          </a:p>
          <a:p>
            <a:pPr marL="742950" lvl="1" indent="-285750">
              <a:buFont typeface="Arial" panose="020B0604020202020204" pitchFamily="34" charset="0"/>
              <a:buChar char="•"/>
            </a:pPr>
            <a:r>
              <a:rPr lang="en-US" dirty="0" err="1" smtClean="0"/>
              <a:t>Sleipnir</a:t>
            </a:r>
            <a:r>
              <a:rPr lang="en-US" dirty="0" smtClean="0"/>
              <a:t>- eight-legged horse whose teeth are inscribed with runes</a:t>
            </a:r>
          </a:p>
          <a:p>
            <a:pPr marL="742950" lvl="1" indent="-285750">
              <a:buFont typeface="Arial" panose="020B0604020202020204" pitchFamily="34" charset="0"/>
              <a:buChar char="•"/>
            </a:pPr>
            <a:r>
              <a:rPr lang="en-US" dirty="0" err="1" smtClean="0"/>
              <a:t>Huginn</a:t>
            </a:r>
            <a:r>
              <a:rPr lang="en-US" dirty="0" smtClean="0"/>
              <a:t> and </a:t>
            </a:r>
            <a:r>
              <a:rPr lang="en-US" dirty="0" err="1" smtClean="0"/>
              <a:t>Muninn</a:t>
            </a:r>
            <a:r>
              <a:rPr lang="en-US" dirty="0" smtClean="0"/>
              <a:t>- ravens that fly around the world and tell Odin what is happening</a:t>
            </a:r>
            <a:endParaRPr lang="en-US" dirty="0"/>
          </a:p>
        </p:txBody>
      </p:sp>
      <p:sp>
        <p:nvSpPr>
          <p:cNvPr id="6" name="TextBox 5"/>
          <p:cNvSpPr txBox="1"/>
          <p:nvPr/>
        </p:nvSpPr>
        <p:spPr>
          <a:xfrm>
            <a:off x="-27709" y="3276600"/>
            <a:ext cx="8991600" cy="3693319"/>
          </a:xfrm>
          <a:prstGeom prst="rect">
            <a:avLst/>
          </a:prstGeom>
          <a:noFill/>
        </p:spPr>
        <p:txBody>
          <a:bodyPr wrap="square" rtlCol="0">
            <a:spAutoFit/>
          </a:bodyPr>
          <a:lstStyle/>
          <a:p>
            <a:pPr marL="742950" lvl="1" indent="-285750">
              <a:buFont typeface="Arial" panose="020B0604020202020204" pitchFamily="34" charset="0"/>
              <a:buChar char="•"/>
            </a:pPr>
            <a:r>
              <a:rPr lang="en-US" dirty="0" smtClean="0"/>
              <a:t>Geri and </a:t>
            </a:r>
            <a:r>
              <a:rPr lang="en-US" dirty="0" err="1" smtClean="0"/>
              <a:t>Freki</a:t>
            </a:r>
            <a:r>
              <a:rPr lang="en-US" dirty="0" smtClean="0"/>
              <a:t>- wolves Odin gives his food to</a:t>
            </a:r>
          </a:p>
          <a:p>
            <a:pPr marL="742950" lvl="1" indent="-285750">
              <a:buFont typeface="Arial" panose="020B0604020202020204" pitchFamily="34" charset="0"/>
              <a:buChar char="•"/>
            </a:pPr>
            <a:r>
              <a:rPr lang="en-US" dirty="0" err="1" smtClean="0"/>
              <a:t>Hlidskjalf</a:t>
            </a:r>
            <a:r>
              <a:rPr lang="en-US" dirty="0" smtClean="0"/>
              <a:t>-high throne from which Odin can see all the realms</a:t>
            </a:r>
          </a:p>
          <a:p>
            <a:pPr marL="742950" lvl="1" indent="-285750">
              <a:buFont typeface="Arial" panose="020B0604020202020204" pitchFamily="34" charset="0"/>
              <a:buChar char="•"/>
            </a:pPr>
            <a:r>
              <a:rPr lang="en-US" dirty="0" smtClean="0"/>
              <a:t>Valhalla- Odin’s third hall, the destination of all those who die in combat</a:t>
            </a:r>
            <a:endParaRPr lang="en-US" dirty="0"/>
          </a:p>
          <a:p>
            <a:pPr marL="285750" indent="-285750">
              <a:buFont typeface="Arial" panose="020B0604020202020204" pitchFamily="34" charset="0"/>
              <a:buChar char="•"/>
            </a:pPr>
            <a:r>
              <a:rPr lang="en-US" dirty="0" smtClean="0"/>
              <a:t>Stories</a:t>
            </a:r>
          </a:p>
          <a:p>
            <a:pPr marL="742950" lvl="1" indent="-285750">
              <a:buFont typeface="Arial" panose="020B0604020202020204" pitchFamily="34" charset="0"/>
              <a:buChar char="•"/>
            </a:pPr>
            <a:r>
              <a:rPr lang="en-US" dirty="0" smtClean="0"/>
              <a:t>Created the world with his brothers </a:t>
            </a:r>
            <a:r>
              <a:rPr lang="en-US" dirty="0" err="1" smtClean="0"/>
              <a:t>Vili</a:t>
            </a:r>
            <a:r>
              <a:rPr lang="en-US" dirty="0" smtClean="0"/>
              <a:t> and </a:t>
            </a:r>
            <a:r>
              <a:rPr lang="en-US" dirty="0" err="1" smtClean="0"/>
              <a:t>Ve</a:t>
            </a:r>
            <a:r>
              <a:rPr lang="en-US" dirty="0" smtClean="0"/>
              <a:t> out of the body of the giant Ymir, whom they had killed</a:t>
            </a:r>
          </a:p>
          <a:p>
            <a:pPr marL="1200150" lvl="2" indent="-285750">
              <a:buFont typeface="Arial" panose="020B0604020202020204" pitchFamily="34" charset="0"/>
              <a:buChar char="•"/>
            </a:pPr>
            <a:r>
              <a:rPr lang="en-US" dirty="0" smtClean="0"/>
              <a:t>Gives life to two logs that become the first humans- Ask and Embla</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smtClean="0"/>
              <a:t>Hung himself from Yggdrasil for nine days while pierced with his own spear to gain knowledge of the runes</a:t>
            </a:r>
          </a:p>
          <a:p>
            <a:pPr marL="742950" lvl="1" indent="-285750">
              <a:buFont typeface="Arial" panose="020B0604020202020204" pitchFamily="34" charset="0"/>
              <a:buChar char="•"/>
            </a:pPr>
            <a:r>
              <a:rPr lang="en-US" dirty="0" smtClean="0"/>
              <a:t>Gave an eye to gain knowledge from the Well of </a:t>
            </a:r>
            <a:r>
              <a:rPr lang="en-US" dirty="0" err="1" smtClean="0"/>
              <a:t>Mimir</a:t>
            </a:r>
            <a:endParaRPr lang="en-US" dirty="0" smtClean="0"/>
          </a:p>
          <a:p>
            <a:pPr marL="742950" lvl="1" indent="-285750">
              <a:buFont typeface="Arial" panose="020B0604020202020204" pitchFamily="34" charset="0"/>
              <a:buChar char="•"/>
            </a:pPr>
            <a:r>
              <a:rPr lang="en-US" dirty="0" smtClean="0"/>
              <a:t>Stole the Mead of Poetry during the events of the </a:t>
            </a:r>
            <a:r>
              <a:rPr lang="en-US" dirty="0" err="1" smtClean="0"/>
              <a:t>Aesir</a:t>
            </a:r>
            <a:r>
              <a:rPr lang="en-US" dirty="0" smtClean="0"/>
              <a:t>-Vanir War</a:t>
            </a:r>
          </a:p>
          <a:p>
            <a:pPr marL="742950" lvl="1" indent="-285750">
              <a:buFont typeface="Arial" panose="020B0604020202020204" pitchFamily="34" charset="0"/>
              <a:buChar char="•"/>
            </a:pPr>
            <a:r>
              <a:rPr lang="en-US" dirty="0" smtClean="0"/>
              <a:t>Will be swallowed by Fenrir at </a:t>
            </a:r>
            <a:r>
              <a:rPr lang="en-US" dirty="0" err="1" smtClean="0"/>
              <a:t>Ragnarok</a:t>
            </a:r>
            <a:endParaRPr lang="en-US" dirty="0"/>
          </a:p>
        </p:txBody>
      </p:sp>
    </p:spTree>
    <p:extLst>
      <p:ext uri="{BB962C8B-B14F-4D97-AF65-F5344CB8AC3E}">
        <p14:creationId xmlns:p14="http://schemas.microsoft.com/office/powerpoint/2010/main" val="1772285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THOR</a:t>
            </a:r>
            <a:endParaRPr lang="en-US" dirty="0"/>
          </a:p>
        </p:txBody>
      </p:sp>
      <p:sp>
        <p:nvSpPr>
          <p:cNvPr id="3" name="Content Placeholder 2"/>
          <p:cNvSpPr>
            <a:spLocks noGrp="1"/>
          </p:cNvSpPr>
          <p:nvPr>
            <p:ph idx="1"/>
          </p:nvPr>
        </p:nvSpPr>
        <p:spPr>
          <a:xfrm>
            <a:off x="-20782" y="1066800"/>
            <a:ext cx="6726382" cy="3088366"/>
          </a:xfrm>
        </p:spPr>
        <p:txBody>
          <a:bodyPr>
            <a:normAutofit lnSpcReduction="10000"/>
          </a:bodyPr>
          <a:lstStyle/>
          <a:p>
            <a:r>
              <a:rPr lang="en-US" sz="1800" dirty="0" err="1" smtClean="0"/>
              <a:t>Possesions</a:t>
            </a:r>
            <a:r>
              <a:rPr lang="en-US" sz="1800" dirty="0" smtClean="0"/>
              <a:t>:</a:t>
            </a:r>
          </a:p>
          <a:p>
            <a:pPr lvl="1"/>
            <a:r>
              <a:rPr lang="en-US" sz="1800" dirty="0" smtClean="0"/>
              <a:t>Mjolnir- hammer which can only be handled with one hand</a:t>
            </a:r>
          </a:p>
          <a:p>
            <a:pPr lvl="1"/>
            <a:r>
              <a:rPr lang="en-US" sz="1800" dirty="0" err="1" smtClean="0"/>
              <a:t>Megingjord</a:t>
            </a:r>
            <a:r>
              <a:rPr lang="en-US" sz="1800" dirty="0" smtClean="0"/>
              <a:t> and </a:t>
            </a:r>
            <a:r>
              <a:rPr lang="en-US" sz="1800" dirty="0" err="1" smtClean="0"/>
              <a:t>Jarngreipr</a:t>
            </a:r>
            <a:r>
              <a:rPr lang="en-US" sz="1800" dirty="0" smtClean="0"/>
              <a:t>- belt and gloves used to lift Mjolnir</a:t>
            </a:r>
          </a:p>
          <a:p>
            <a:pPr lvl="1"/>
            <a:r>
              <a:rPr lang="en-US" sz="1800" dirty="0" err="1" smtClean="0"/>
              <a:t>Tanngrisnir</a:t>
            </a:r>
            <a:r>
              <a:rPr lang="en-US" sz="1800" dirty="0" smtClean="0"/>
              <a:t>  (teeth-barer) and </a:t>
            </a:r>
            <a:r>
              <a:rPr lang="en-US" sz="1800" dirty="0" err="1" smtClean="0"/>
              <a:t>Tanngnjostr</a:t>
            </a:r>
            <a:r>
              <a:rPr lang="en-US" sz="1800" dirty="0" smtClean="0"/>
              <a:t> (teeth-grinder)- goats that pulled his chariot, could be killed and eaten, then revived with Mjolnir the next day</a:t>
            </a:r>
          </a:p>
          <a:p>
            <a:pPr lvl="1"/>
            <a:r>
              <a:rPr lang="en-US" sz="1800" dirty="0" err="1" smtClean="0"/>
              <a:t>Thjalfi</a:t>
            </a:r>
            <a:r>
              <a:rPr lang="en-US" sz="1800" dirty="0" smtClean="0"/>
              <a:t> and </a:t>
            </a:r>
            <a:r>
              <a:rPr lang="en-US" sz="1800" dirty="0" err="1" smtClean="0"/>
              <a:t>Roskva</a:t>
            </a:r>
            <a:r>
              <a:rPr lang="en-US" sz="1800" dirty="0" smtClean="0"/>
              <a:t>- his servants, gained after </a:t>
            </a:r>
            <a:r>
              <a:rPr lang="en-US" sz="1800" dirty="0" err="1" smtClean="0"/>
              <a:t>Thjalfi</a:t>
            </a:r>
            <a:r>
              <a:rPr lang="en-US" sz="1800" dirty="0" smtClean="0"/>
              <a:t> ate the bone marrow of one of the goats, resulting in its lameness upon resurrection</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34636"/>
            <a:ext cx="2410691" cy="4120530"/>
          </a:xfrm>
          <a:prstGeom prst="rect">
            <a:avLst/>
          </a:prstGeom>
        </p:spPr>
      </p:pic>
      <p:sp>
        <p:nvSpPr>
          <p:cNvPr id="5" name="TextBox 4"/>
          <p:cNvSpPr txBox="1"/>
          <p:nvPr/>
        </p:nvSpPr>
        <p:spPr>
          <a:xfrm>
            <a:off x="0" y="3962400"/>
            <a:ext cx="9144000" cy="2862322"/>
          </a:xfrm>
          <a:prstGeom prst="rect">
            <a:avLst/>
          </a:prstGeom>
          <a:noFill/>
        </p:spPr>
        <p:txBody>
          <a:bodyPr wrap="square" rtlCol="0">
            <a:spAutoFit/>
          </a:bodyPr>
          <a:lstStyle/>
          <a:p>
            <a:r>
              <a:rPr lang="en-US" dirty="0" smtClean="0"/>
              <a:t>Stories:</a:t>
            </a:r>
          </a:p>
          <a:p>
            <a:pPr marL="285750" indent="-285750">
              <a:buFont typeface="Arial" panose="020B0604020202020204" pitchFamily="34" charset="0"/>
              <a:buChar char="•"/>
            </a:pPr>
            <a:r>
              <a:rPr lang="en-US" dirty="0" smtClean="0"/>
              <a:t>Rivalry with </a:t>
            </a:r>
            <a:r>
              <a:rPr lang="en-US" dirty="0" err="1" smtClean="0"/>
              <a:t>Jormungandr</a:t>
            </a:r>
            <a:endParaRPr lang="en-US" dirty="0" smtClean="0"/>
          </a:p>
          <a:p>
            <a:pPr marL="742950" lvl="1" indent="-285750">
              <a:buFont typeface="Arial" panose="020B0604020202020204" pitchFamily="34" charset="0"/>
              <a:buChar char="•"/>
            </a:pPr>
            <a:r>
              <a:rPr lang="en-US" dirty="0" smtClean="0"/>
              <a:t>Went fishing for the world serpent with the giant </a:t>
            </a:r>
            <a:r>
              <a:rPr lang="en-US" dirty="0" err="1" smtClean="0"/>
              <a:t>Hymir</a:t>
            </a:r>
            <a:r>
              <a:rPr lang="en-US" dirty="0" smtClean="0"/>
              <a:t> using an ox head, but </a:t>
            </a:r>
            <a:r>
              <a:rPr lang="en-US" dirty="0" err="1" smtClean="0"/>
              <a:t>Hymir</a:t>
            </a:r>
            <a:r>
              <a:rPr lang="en-US" dirty="0" smtClean="0"/>
              <a:t> cut the line before Thor could kill it with Mjolnir</a:t>
            </a:r>
          </a:p>
          <a:p>
            <a:pPr marL="742950" lvl="1" indent="-285750">
              <a:buFont typeface="Arial" panose="020B0604020202020204" pitchFamily="34" charset="0"/>
              <a:buChar char="•"/>
            </a:pPr>
            <a:r>
              <a:rPr lang="en-US" dirty="0" smtClean="0"/>
              <a:t>Will kill </a:t>
            </a:r>
            <a:r>
              <a:rPr lang="en-US" dirty="0" err="1" smtClean="0"/>
              <a:t>Jormungandr</a:t>
            </a:r>
            <a:r>
              <a:rPr lang="en-US" dirty="0" smtClean="0"/>
              <a:t> at </a:t>
            </a:r>
            <a:r>
              <a:rPr lang="en-US" dirty="0" err="1" smtClean="0"/>
              <a:t>Ragnarok</a:t>
            </a:r>
            <a:r>
              <a:rPr lang="en-US" dirty="0" smtClean="0"/>
              <a:t>, but will die after taking nine steps from the serpent’s venom</a:t>
            </a:r>
          </a:p>
          <a:p>
            <a:pPr marL="285750" indent="-285750">
              <a:buFont typeface="Arial" panose="020B0604020202020204" pitchFamily="34" charset="0"/>
              <a:buChar char="•"/>
            </a:pPr>
            <a:r>
              <a:rPr lang="en-US" dirty="0" smtClean="0"/>
              <a:t>Has part of the giant </a:t>
            </a:r>
            <a:r>
              <a:rPr lang="en-US" dirty="0" err="1" smtClean="0"/>
              <a:t>Hrungnir’s</a:t>
            </a:r>
            <a:r>
              <a:rPr lang="en-US" dirty="0" smtClean="0"/>
              <a:t> whetstone lodged in his forehead</a:t>
            </a:r>
          </a:p>
          <a:p>
            <a:pPr marL="285750" indent="-285750">
              <a:buFont typeface="Arial" panose="020B0604020202020204" pitchFamily="34" charset="0"/>
              <a:buChar char="•"/>
            </a:pPr>
            <a:r>
              <a:rPr lang="en-US" dirty="0" smtClean="0"/>
              <a:t>Caused the dwarf </a:t>
            </a:r>
            <a:r>
              <a:rPr lang="en-US" dirty="0" err="1" smtClean="0"/>
              <a:t>Alviss</a:t>
            </a:r>
            <a:r>
              <a:rPr lang="en-US" dirty="0" smtClean="0"/>
              <a:t> to turn to stone by making him talk all night until he sun rose</a:t>
            </a:r>
          </a:p>
          <a:p>
            <a:pPr marL="285750" indent="-285750">
              <a:buFont typeface="Arial" panose="020B0604020202020204" pitchFamily="34" charset="0"/>
              <a:buChar char="•"/>
            </a:pPr>
            <a:r>
              <a:rPr lang="en-US" dirty="0" smtClean="0"/>
              <a:t>Failed to lift a cat’s paw, empty a drinking horn, and wrestle an old woman </a:t>
            </a:r>
            <a:endParaRPr lang="en-US" dirty="0"/>
          </a:p>
        </p:txBody>
      </p:sp>
    </p:spTree>
    <p:extLst>
      <p:ext uri="{BB962C8B-B14F-4D97-AF65-F5344CB8AC3E}">
        <p14:creationId xmlns:p14="http://schemas.microsoft.com/office/powerpoint/2010/main" val="1957277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EGYPTIAN</a:t>
            </a:r>
            <a:endParaRPr lang="en-US" dirty="0"/>
          </a:p>
        </p:txBody>
      </p:sp>
      <p:sp>
        <p:nvSpPr>
          <p:cNvPr id="3" name="Content Placeholder 2"/>
          <p:cNvSpPr>
            <a:spLocks noGrp="1"/>
          </p:cNvSpPr>
          <p:nvPr>
            <p:ph idx="1"/>
          </p:nvPr>
        </p:nvSpPr>
        <p:spPr/>
        <p:txBody>
          <a:bodyPr/>
          <a:lstStyle/>
          <a:p>
            <a:r>
              <a:rPr lang="en-US" dirty="0" smtClean="0"/>
              <a:t>Know the Ennead: </a:t>
            </a:r>
            <a:r>
              <a:rPr lang="en-US" dirty="0" err="1" smtClean="0"/>
              <a:t>Atum</a:t>
            </a:r>
            <a:r>
              <a:rPr lang="en-US" dirty="0" smtClean="0"/>
              <a:t>, Shu, Tefnut, </a:t>
            </a:r>
            <a:r>
              <a:rPr lang="en-US" dirty="0" err="1" smtClean="0"/>
              <a:t>Geb</a:t>
            </a:r>
            <a:r>
              <a:rPr lang="en-US" dirty="0" smtClean="0"/>
              <a:t>, Nut, Osiris, Isis, Set, </a:t>
            </a:r>
            <a:r>
              <a:rPr lang="en-US" dirty="0" err="1" smtClean="0"/>
              <a:t>Nephthys</a:t>
            </a:r>
            <a:endParaRPr lang="en-US" dirty="0" smtClean="0"/>
          </a:p>
          <a:p>
            <a:r>
              <a:rPr lang="en-US" dirty="0" smtClean="0"/>
              <a:t>Also know: Ra, Ptah, Horus, Hathor, Anubis, Thoth</a:t>
            </a:r>
          </a:p>
          <a:p>
            <a:r>
              <a:rPr lang="en-US" dirty="0" smtClean="0"/>
              <a:t>Minor gods: </a:t>
            </a:r>
            <a:r>
              <a:rPr lang="en-US" dirty="0" err="1" smtClean="0"/>
              <a:t>Apep</a:t>
            </a:r>
            <a:r>
              <a:rPr lang="en-US" dirty="0" smtClean="0"/>
              <a:t>, </a:t>
            </a:r>
            <a:r>
              <a:rPr lang="en-US" dirty="0" err="1" smtClean="0"/>
              <a:t>Hapi</a:t>
            </a:r>
            <a:r>
              <a:rPr lang="en-US" dirty="0" smtClean="0"/>
              <a:t>, Khnum, </a:t>
            </a:r>
            <a:r>
              <a:rPr lang="en-US" dirty="0" err="1" smtClean="0"/>
              <a:t>Sobek</a:t>
            </a:r>
            <a:endParaRPr lang="en-US" dirty="0" smtClean="0"/>
          </a:p>
          <a:p>
            <a:r>
              <a:rPr lang="en-US" dirty="0" smtClean="0"/>
              <a:t>Story arcs- Murder of Osiris, conflict between Set and Horus</a:t>
            </a:r>
            <a:endParaRPr lang="en-US" dirty="0"/>
          </a:p>
        </p:txBody>
      </p:sp>
    </p:spTree>
    <p:extLst>
      <p:ext uri="{BB962C8B-B14F-4D97-AF65-F5344CB8AC3E}">
        <p14:creationId xmlns:p14="http://schemas.microsoft.com/office/powerpoint/2010/main" val="2064477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OSIRIS</a:t>
            </a:r>
            <a:endParaRPr lang="en-US" dirty="0"/>
          </a:p>
        </p:txBody>
      </p:sp>
      <p:sp>
        <p:nvSpPr>
          <p:cNvPr id="3" name="Content Placeholder 2"/>
          <p:cNvSpPr>
            <a:spLocks noGrp="1"/>
          </p:cNvSpPr>
          <p:nvPr>
            <p:ph idx="1"/>
          </p:nvPr>
        </p:nvSpPr>
        <p:spPr>
          <a:xfrm>
            <a:off x="0" y="1066800"/>
            <a:ext cx="8229600" cy="5486400"/>
          </a:xfrm>
        </p:spPr>
        <p:txBody>
          <a:bodyPr>
            <a:normAutofit lnSpcReduction="10000"/>
          </a:bodyPr>
          <a:lstStyle/>
          <a:p>
            <a:r>
              <a:rPr lang="en-US" sz="1800" dirty="0"/>
              <a:t>cult center at Abydos</a:t>
            </a:r>
          </a:p>
          <a:p>
            <a:r>
              <a:rPr lang="en-US" sz="1800" dirty="0" err="1"/>
              <a:t>djed</a:t>
            </a:r>
            <a:r>
              <a:rPr lang="en-US" sz="1800" dirty="0"/>
              <a:t> column represents his backbone</a:t>
            </a:r>
          </a:p>
          <a:p>
            <a:r>
              <a:rPr lang="en-US" sz="1800" dirty="0"/>
              <a:t>depicted with wheat growing out of his </a:t>
            </a:r>
            <a:r>
              <a:rPr lang="en-US" sz="1800" dirty="0" smtClean="0"/>
              <a:t>body</a:t>
            </a:r>
          </a:p>
          <a:p>
            <a:r>
              <a:rPr lang="en-US" sz="1800" dirty="0"/>
              <a:t>syncretized with </a:t>
            </a:r>
            <a:r>
              <a:rPr lang="en-US" sz="1800" dirty="0" err="1"/>
              <a:t>Apis</a:t>
            </a:r>
            <a:r>
              <a:rPr lang="en-US" sz="1800" dirty="0"/>
              <a:t> in the Hellenistic </a:t>
            </a:r>
            <a:r>
              <a:rPr lang="en-US" sz="1800" dirty="0" err="1"/>
              <a:t>Serapis</a:t>
            </a:r>
            <a:endParaRPr lang="en-US" sz="1800" dirty="0"/>
          </a:p>
          <a:p>
            <a:r>
              <a:rPr lang="en-US" sz="1800" dirty="0"/>
              <a:t>his soul was worshipped as a deity in its own right- the ram god </a:t>
            </a:r>
            <a:r>
              <a:rPr lang="en-US" sz="1800" dirty="0" err="1"/>
              <a:t>Banebdjedet</a:t>
            </a:r>
            <a:endParaRPr lang="en-US" sz="1800" dirty="0"/>
          </a:p>
          <a:p>
            <a:r>
              <a:rPr lang="en-US" sz="1800" dirty="0"/>
              <a:t>sealed in a coffin by his brother Set</a:t>
            </a:r>
          </a:p>
          <a:p>
            <a:pPr lvl="1"/>
            <a:r>
              <a:rPr lang="en-US" sz="1400" dirty="0"/>
              <a:t>thrown in a river and floated down the Nile and somehow became embedded in a tree trunk, which was then used as a column in a palace at Byblos</a:t>
            </a:r>
          </a:p>
          <a:p>
            <a:pPr lvl="1"/>
            <a:r>
              <a:rPr lang="en-US" sz="1400" dirty="0"/>
              <a:t>resurrected by Isis using a spell taught to her by her father </a:t>
            </a:r>
            <a:r>
              <a:rPr lang="en-US" sz="1400" dirty="0" err="1"/>
              <a:t>Geb</a:t>
            </a:r>
            <a:endParaRPr lang="en-US" sz="1400" dirty="0"/>
          </a:p>
          <a:p>
            <a:pPr lvl="2"/>
            <a:r>
              <a:rPr lang="en-US" sz="1200" dirty="0"/>
              <a:t>Osiris impregnated her with Horus before dying again</a:t>
            </a:r>
          </a:p>
          <a:p>
            <a:pPr lvl="1"/>
            <a:r>
              <a:rPr lang="en-US" sz="1400" dirty="0"/>
              <a:t>alternatively Isis hid the body in the desert, but Set found it when he was out hunting and tore it into fourteen pieces in rage</a:t>
            </a:r>
          </a:p>
          <a:p>
            <a:pPr lvl="2"/>
            <a:r>
              <a:rPr lang="en-US" sz="1200" dirty="0"/>
              <a:t>his penis was eaten by the </a:t>
            </a:r>
            <a:r>
              <a:rPr lang="en-US" sz="1200" dirty="0" err="1"/>
              <a:t>oxyrhyncus</a:t>
            </a:r>
            <a:r>
              <a:rPr lang="en-US" sz="1200" dirty="0"/>
              <a:t> fish, so Isis replaced it with a golden one</a:t>
            </a:r>
          </a:p>
          <a:p>
            <a:pPr lvl="3"/>
            <a:r>
              <a:rPr lang="en-US" sz="1000" dirty="0"/>
              <a:t>Isis collected the remaining pieces, and with the help of Thoth and Anubis, bandaged Osiris back together and resurrected him, allowing the couple to conceive Horus</a:t>
            </a:r>
          </a:p>
          <a:p>
            <a:pPr lvl="1"/>
            <a:r>
              <a:rPr lang="en-US" sz="1400" dirty="0"/>
              <a:t>In some accounts, Isis fans life into him in the form of a kite or falcon</a:t>
            </a:r>
          </a:p>
          <a:p>
            <a:pPr lvl="1"/>
            <a:r>
              <a:rPr lang="en-US" sz="1400" dirty="0"/>
              <a:t>after dying again, he becomes ruler of </a:t>
            </a:r>
            <a:r>
              <a:rPr lang="en-US" sz="1400" dirty="0" err="1"/>
              <a:t>Duat</a:t>
            </a:r>
            <a:endParaRPr lang="en-US" sz="1400" dirty="0"/>
          </a:p>
          <a:p>
            <a:r>
              <a:rPr lang="en-US" sz="1800" dirty="0"/>
              <a:t>held the epithet </a:t>
            </a:r>
            <a:r>
              <a:rPr lang="en-US" sz="1800" dirty="0" err="1"/>
              <a:t>Khenti-Amentiu</a:t>
            </a:r>
            <a:r>
              <a:rPr lang="en-US" sz="1800" dirty="0"/>
              <a:t>, meaning "Foremost of the Westerners"</a:t>
            </a:r>
          </a:p>
          <a:p>
            <a:pPr lvl="1"/>
            <a:r>
              <a:rPr lang="en-US" sz="1400" dirty="0"/>
              <a:t>westerners refers to the dead</a:t>
            </a:r>
          </a:p>
          <a:p>
            <a:pPr lvl="1"/>
            <a:r>
              <a:rPr lang="en-US" sz="1400" dirty="0"/>
              <a:t>this was also given to Anubis</a:t>
            </a:r>
          </a:p>
          <a:p>
            <a:endParaRPr lang="en-US" sz="1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0431" y="13855"/>
            <a:ext cx="1832787" cy="3980584"/>
          </a:xfrm>
          <a:prstGeom prst="rect">
            <a:avLst/>
          </a:prstGeom>
        </p:spPr>
      </p:pic>
    </p:spTree>
    <p:extLst>
      <p:ext uri="{BB962C8B-B14F-4D97-AF65-F5344CB8AC3E}">
        <p14:creationId xmlns:p14="http://schemas.microsoft.com/office/powerpoint/2010/main" val="1457097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a:t>
            </a:r>
            <a:endParaRPr lang="en-US" dirty="0"/>
          </a:p>
        </p:txBody>
      </p:sp>
      <p:sp>
        <p:nvSpPr>
          <p:cNvPr id="3" name="Content Placeholder 2"/>
          <p:cNvSpPr>
            <a:spLocks noGrp="1"/>
          </p:cNvSpPr>
          <p:nvPr>
            <p:ph idx="1"/>
          </p:nvPr>
        </p:nvSpPr>
        <p:spPr>
          <a:xfrm>
            <a:off x="0" y="1219200"/>
            <a:ext cx="7703127" cy="4709160"/>
          </a:xfrm>
        </p:spPr>
        <p:txBody>
          <a:bodyPr>
            <a:normAutofit/>
          </a:bodyPr>
          <a:lstStyle/>
          <a:p>
            <a:r>
              <a:rPr lang="en-US" sz="1900" dirty="0"/>
              <a:t>soul was represented by the </a:t>
            </a:r>
            <a:r>
              <a:rPr lang="en-US" sz="1900" dirty="0" err="1"/>
              <a:t>Bennu</a:t>
            </a:r>
            <a:r>
              <a:rPr lang="en-US" sz="1900" dirty="0"/>
              <a:t> bird</a:t>
            </a:r>
          </a:p>
          <a:p>
            <a:r>
              <a:rPr lang="en-US" sz="1900" dirty="0"/>
              <a:t>associated with the </a:t>
            </a:r>
            <a:r>
              <a:rPr lang="en-US" sz="1900" dirty="0" err="1"/>
              <a:t>Mnevis</a:t>
            </a:r>
            <a:r>
              <a:rPr lang="en-US" sz="1900" dirty="0"/>
              <a:t> bull</a:t>
            </a:r>
          </a:p>
          <a:p>
            <a:r>
              <a:rPr lang="en-US" sz="1900" dirty="0" smtClean="0"/>
              <a:t>associated </a:t>
            </a:r>
            <a:r>
              <a:rPr lang="en-US" sz="1900" dirty="0"/>
              <a:t>with the dung beetle </a:t>
            </a:r>
            <a:r>
              <a:rPr lang="en-US" sz="1900" dirty="0" err="1"/>
              <a:t>Khepri</a:t>
            </a:r>
            <a:endParaRPr lang="en-US" sz="1900" dirty="0"/>
          </a:p>
          <a:p>
            <a:r>
              <a:rPr lang="en-US" sz="1900" dirty="0"/>
              <a:t>put Sekhmet to sleep by disguising beer as blood</a:t>
            </a:r>
          </a:p>
          <a:p>
            <a:r>
              <a:rPr lang="en-US" sz="1900" dirty="0"/>
              <a:t>rides through </a:t>
            </a:r>
            <a:r>
              <a:rPr lang="en-US" sz="1900" dirty="0" err="1"/>
              <a:t>Duat</a:t>
            </a:r>
            <a:r>
              <a:rPr lang="en-US" sz="1900" dirty="0"/>
              <a:t> every night on his sun barge, fights the serpent Apophis/</a:t>
            </a:r>
            <a:r>
              <a:rPr lang="en-US" sz="1900" dirty="0" err="1"/>
              <a:t>Apep</a:t>
            </a:r>
            <a:r>
              <a:rPr lang="en-US" sz="1900" dirty="0"/>
              <a:t> in the form of a cat</a:t>
            </a:r>
          </a:p>
          <a:p>
            <a:pPr lvl="1"/>
            <a:r>
              <a:rPr lang="en-US" sz="1900" dirty="0"/>
              <a:t>owned two barges- </a:t>
            </a:r>
            <a:r>
              <a:rPr lang="en-US" sz="1900" dirty="0" err="1"/>
              <a:t>Mandjet</a:t>
            </a:r>
            <a:r>
              <a:rPr lang="en-US" sz="1900" dirty="0"/>
              <a:t> (morning boat) and </a:t>
            </a:r>
            <a:r>
              <a:rPr lang="en-US" sz="1900" dirty="0" err="1"/>
              <a:t>Mesektet</a:t>
            </a:r>
            <a:r>
              <a:rPr lang="en-US" sz="1900" dirty="0"/>
              <a:t> (evening boat)</a:t>
            </a:r>
          </a:p>
          <a:p>
            <a:pPr lvl="1"/>
            <a:r>
              <a:rPr lang="en-US" sz="1900" dirty="0"/>
              <a:t>aided by Set and </a:t>
            </a:r>
            <a:r>
              <a:rPr lang="en-US" sz="1900" dirty="0" err="1"/>
              <a:t>Mehen</a:t>
            </a:r>
            <a:r>
              <a:rPr lang="en-US" sz="1900" dirty="0"/>
              <a:t> </a:t>
            </a:r>
            <a:endParaRPr lang="en-US" sz="1900" dirty="0" smtClean="0"/>
          </a:p>
          <a:p>
            <a:r>
              <a:rPr lang="en-US" sz="1900" dirty="0" smtClean="0"/>
              <a:t>Isis created </a:t>
            </a:r>
            <a:r>
              <a:rPr lang="en-US" sz="1900" dirty="0"/>
              <a:t>a snake to bite Ra and refused to give him the antidote unless he told her his secret </a:t>
            </a:r>
            <a:r>
              <a:rPr lang="en-US" sz="1900" dirty="0" smtClean="0"/>
              <a:t>name, thus giving her his power</a:t>
            </a:r>
            <a:endParaRPr lang="en-US" sz="1900" dirty="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0782"/>
            <a:ext cx="1828800" cy="4011930"/>
          </a:xfrm>
          <a:prstGeom prst="rect">
            <a:avLst/>
          </a:prstGeom>
        </p:spPr>
      </p:pic>
    </p:spTree>
    <p:extLst>
      <p:ext uri="{BB962C8B-B14F-4D97-AF65-F5344CB8AC3E}">
        <p14:creationId xmlns:p14="http://schemas.microsoft.com/office/powerpoint/2010/main" val="3278130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HINDU</a:t>
            </a:r>
            <a:endParaRPr lang="en-US" dirty="0"/>
          </a:p>
        </p:txBody>
      </p:sp>
      <p:sp>
        <p:nvSpPr>
          <p:cNvPr id="3" name="Content Placeholder 2"/>
          <p:cNvSpPr>
            <a:spLocks noGrp="1"/>
          </p:cNvSpPr>
          <p:nvPr>
            <p:ph idx="1"/>
          </p:nvPr>
        </p:nvSpPr>
        <p:spPr/>
        <p:txBody>
          <a:bodyPr/>
          <a:lstStyle/>
          <a:p>
            <a:r>
              <a:rPr lang="en-US" dirty="0" smtClean="0"/>
              <a:t>Know the Trimurti: Brahma, Vishnu, and Shiva</a:t>
            </a:r>
          </a:p>
          <a:p>
            <a:pPr lvl="1"/>
            <a:r>
              <a:rPr lang="en-US" dirty="0" smtClean="0"/>
              <a:t>Also know their wives: </a:t>
            </a:r>
            <a:r>
              <a:rPr lang="en-US" dirty="0" err="1" smtClean="0"/>
              <a:t>Saraswati</a:t>
            </a:r>
            <a:r>
              <a:rPr lang="en-US" dirty="0" smtClean="0"/>
              <a:t>, Lakshmi, and </a:t>
            </a:r>
            <a:r>
              <a:rPr lang="en-US" dirty="0" err="1" smtClean="0"/>
              <a:t>Parvati</a:t>
            </a:r>
            <a:endParaRPr lang="en-US" dirty="0" smtClean="0"/>
          </a:p>
          <a:p>
            <a:pPr lvl="1"/>
            <a:r>
              <a:rPr lang="en-US" dirty="0" smtClean="0"/>
              <a:t>Know Vishnu’s incarnations</a:t>
            </a:r>
          </a:p>
          <a:p>
            <a:r>
              <a:rPr lang="en-US" dirty="0" smtClean="0"/>
              <a:t>Know the major Vedic gods: </a:t>
            </a:r>
            <a:r>
              <a:rPr lang="en-US" dirty="0" err="1" smtClean="0"/>
              <a:t>Indra</a:t>
            </a:r>
            <a:r>
              <a:rPr lang="en-US" dirty="0" smtClean="0"/>
              <a:t>, Agni, </a:t>
            </a:r>
            <a:r>
              <a:rPr lang="en-US" dirty="0" err="1" smtClean="0"/>
              <a:t>Varuna</a:t>
            </a:r>
            <a:r>
              <a:rPr lang="en-US" dirty="0" smtClean="0"/>
              <a:t>, Surya</a:t>
            </a:r>
          </a:p>
          <a:p>
            <a:r>
              <a:rPr lang="en-US" dirty="0" smtClean="0"/>
              <a:t>Also know: </a:t>
            </a:r>
            <a:r>
              <a:rPr lang="en-US" dirty="0" err="1" smtClean="0"/>
              <a:t>Ganesha</a:t>
            </a:r>
            <a:r>
              <a:rPr lang="en-US" dirty="0" smtClean="0"/>
              <a:t>, Kali, Hanuman, Kama</a:t>
            </a:r>
          </a:p>
          <a:p>
            <a:r>
              <a:rPr lang="en-US" dirty="0" smtClean="0"/>
              <a:t>Be familiar with the story of the Churning of the Ocean, the Mahabharata, the Ramayana, the Rig Veda</a:t>
            </a:r>
          </a:p>
        </p:txBody>
      </p:sp>
    </p:spTree>
    <p:extLst>
      <p:ext uri="{BB962C8B-B14F-4D97-AF65-F5344CB8AC3E}">
        <p14:creationId xmlns:p14="http://schemas.microsoft.com/office/powerpoint/2010/main" val="2711451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SHIVA</a:t>
            </a:r>
            <a:endParaRPr lang="en-US" dirty="0"/>
          </a:p>
        </p:txBody>
      </p:sp>
      <p:sp>
        <p:nvSpPr>
          <p:cNvPr id="3" name="Content Placeholder 2"/>
          <p:cNvSpPr>
            <a:spLocks noGrp="1"/>
          </p:cNvSpPr>
          <p:nvPr>
            <p:ph idx="1"/>
          </p:nvPr>
        </p:nvSpPr>
        <p:spPr>
          <a:xfrm>
            <a:off x="-6927" y="1066800"/>
            <a:ext cx="6712527" cy="2667000"/>
          </a:xfrm>
        </p:spPr>
        <p:txBody>
          <a:bodyPr>
            <a:normAutofit/>
          </a:bodyPr>
          <a:lstStyle/>
          <a:p>
            <a:r>
              <a:rPr lang="en-US" sz="1800" dirty="0"/>
              <a:t>In Vedic Myth he is named as </a:t>
            </a:r>
            <a:r>
              <a:rPr lang="en-US" sz="1800" dirty="0" err="1"/>
              <a:t>Rudra</a:t>
            </a:r>
            <a:endParaRPr lang="en-US" sz="1800" dirty="0"/>
          </a:p>
          <a:p>
            <a:r>
              <a:rPr lang="en-US" sz="1800" dirty="0"/>
              <a:t>Lives on Mt. Kailash</a:t>
            </a:r>
          </a:p>
          <a:p>
            <a:r>
              <a:rPr lang="en-US" sz="1800" dirty="0"/>
              <a:t>consumed </a:t>
            </a:r>
            <a:r>
              <a:rPr lang="en-US" sz="1800" dirty="0" err="1"/>
              <a:t>Halahala</a:t>
            </a:r>
            <a:r>
              <a:rPr lang="en-US" sz="1800" dirty="0"/>
              <a:t> during the Churning of the Ocean, which turned his throat blue</a:t>
            </a:r>
          </a:p>
          <a:p>
            <a:r>
              <a:rPr lang="en-US" sz="1800" dirty="0"/>
              <a:t>rides the white bull Nandi</a:t>
            </a:r>
          </a:p>
          <a:p>
            <a:r>
              <a:rPr lang="en-US" sz="1800" dirty="0"/>
              <a:t>symbolized by the phallic lingam in temples</a:t>
            </a:r>
          </a:p>
          <a:p>
            <a:r>
              <a:rPr lang="en-US" sz="1800" dirty="0"/>
              <a:t>Has matted hair from which the Ganges flows</a:t>
            </a:r>
          </a:p>
          <a:p>
            <a:r>
              <a:rPr lang="en-US" sz="1800" dirty="0"/>
              <a:t>head is decorated with the crescent moon</a:t>
            </a:r>
          </a:p>
          <a:p>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34636"/>
            <a:ext cx="2438400" cy="3133344"/>
          </a:xfrm>
          <a:prstGeom prst="rect">
            <a:avLst/>
          </a:prstGeom>
        </p:spPr>
      </p:pic>
      <p:sp>
        <p:nvSpPr>
          <p:cNvPr id="6" name="TextBox 5"/>
          <p:cNvSpPr txBox="1"/>
          <p:nvPr/>
        </p:nvSpPr>
        <p:spPr>
          <a:xfrm>
            <a:off x="0" y="3657600"/>
            <a:ext cx="9144000" cy="2585323"/>
          </a:xfrm>
          <a:prstGeom prst="rect">
            <a:avLst/>
          </a:prstGeom>
          <a:noFill/>
        </p:spPr>
        <p:txBody>
          <a:bodyPr wrap="square" rtlCol="0">
            <a:spAutoFit/>
          </a:bodyPr>
          <a:lstStyle/>
          <a:p>
            <a:pPr marL="548640" lvl="0" indent="-411480">
              <a:spcBef>
                <a:spcPct val="20000"/>
              </a:spcBef>
              <a:buClr>
                <a:prstClr val="white">
                  <a:shade val="95000"/>
                </a:prstClr>
              </a:buClr>
              <a:buSzPct val="65000"/>
              <a:buFont typeface="Wingdings 2"/>
              <a:buChar char=""/>
            </a:pPr>
            <a:r>
              <a:rPr lang="en-US" dirty="0">
                <a:solidFill>
                  <a:prstClr val="white"/>
                </a:solidFill>
              </a:rPr>
              <a:t>he smears his body with ashes (</a:t>
            </a:r>
            <a:r>
              <a:rPr lang="en-US" dirty="0" err="1">
                <a:solidFill>
                  <a:prstClr val="white"/>
                </a:solidFill>
              </a:rPr>
              <a:t>bhasma</a:t>
            </a:r>
            <a:r>
              <a:rPr lang="en-US" dirty="0">
                <a:solidFill>
                  <a:prstClr val="white"/>
                </a:solidFill>
              </a:rPr>
              <a:t>)- symbolizes humans’ final fate</a:t>
            </a:r>
          </a:p>
          <a:p>
            <a:pPr marL="548640" lvl="0" indent="-411480">
              <a:spcBef>
                <a:spcPct val="20000"/>
              </a:spcBef>
              <a:buClr>
                <a:prstClr val="white">
                  <a:shade val="95000"/>
                </a:prstClr>
              </a:buClr>
              <a:buSzPct val="65000"/>
              <a:buFont typeface="Wingdings 2"/>
              <a:buChar char=""/>
            </a:pPr>
            <a:r>
              <a:rPr lang="en-US" dirty="0">
                <a:solidFill>
                  <a:prstClr val="white"/>
                </a:solidFill>
              </a:rPr>
              <a:t>wields the </a:t>
            </a:r>
            <a:r>
              <a:rPr lang="en-US" dirty="0" err="1">
                <a:solidFill>
                  <a:prstClr val="white"/>
                </a:solidFill>
              </a:rPr>
              <a:t>Trishula</a:t>
            </a:r>
            <a:r>
              <a:rPr lang="en-US" dirty="0">
                <a:solidFill>
                  <a:prstClr val="white"/>
                </a:solidFill>
              </a:rPr>
              <a:t> </a:t>
            </a:r>
            <a:r>
              <a:rPr lang="en-US" dirty="0" smtClean="0">
                <a:solidFill>
                  <a:prstClr val="white"/>
                </a:solidFill>
              </a:rPr>
              <a:t>trident-</a:t>
            </a:r>
            <a:endParaRPr lang="en-US" dirty="0">
              <a:solidFill>
                <a:prstClr val="white"/>
              </a:solidFill>
            </a:endParaRPr>
          </a:p>
          <a:p>
            <a:pPr marL="548640" lvl="0" indent="-411480">
              <a:spcBef>
                <a:spcPct val="20000"/>
              </a:spcBef>
              <a:buClr>
                <a:prstClr val="white">
                  <a:shade val="95000"/>
                </a:prstClr>
              </a:buClr>
              <a:buSzPct val="65000"/>
              <a:buFont typeface="Wingdings 2"/>
              <a:buChar char=""/>
            </a:pPr>
            <a:r>
              <a:rPr lang="en-US" dirty="0">
                <a:solidFill>
                  <a:prstClr val="white"/>
                </a:solidFill>
              </a:rPr>
              <a:t>served by the </a:t>
            </a:r>
            <a:r>
              <a:rPr lang="en-US" dirty="0" err="1">
                <a:solidFill>
                  <a:prstClr val="white"/>
                </a:solidFill>
              </a:rPr>
              <a:t>Ganas</a:t>
            </a:r>
            <a:endParaRPr lang="en-US" dirty="0">
              <a:solidFill>
                <a:prstClr val="white"/>
              </a:solidFill>
            </a:endParaRPr>
          </a:p>
          <a:p>
            <a:pPr marL="548640" lvl="0" indent="-411480">
              <a:spcBef>
                <a:spcPct val="20000"/>
              </a:spcBef>
              <a:buClr>
                <a:prstClr val="white">
                  <a:shade val="95000"/>
                </a:prstClr>
              </a:buClr>
              <a:buSzPct val="65000"/>
              <a:buFont typeface="Wingdings 2"/>
              <a:buChar char=""/>
            </a:pPr>
            <a:r>
              <a:rPr lang="en-US" dirty="0">
                <a:solidFill>
                  <a:prstClr val="white"/>
                </a:solidFill>
              </a:rPr>
              <a:t>wears a garland of snakes- the </a:t>
            </a:r>
            <a:r>
              <a:rPr lang="en-US" dirty="0" err="1">
                <a:solidFill>
                  <a:prstClr val="white"/>
                </a:solidFill>
              </a:rPr>
              <a:t>Nagendra</a:t>
            </a:r>
            <a:r>
              <a:rPr lang="en-US" dirty="0">
                <a:solidFill>
                  <a:prstClr val="white"/>
                </a:solidFill>
              </a:rPr>
              <a:t> </a:t>
            </a:r>
            <a:r>
              <a:rPr lang="en-US" dirty="0" err="1">
                <a:solidFill>
                  <a:prstClr val="white"/>
                </a:solidFill>
              </a:rPr>
              <a:t>Haara</a:t>
            </a:r>
            <a:endParaRPr lang="en-US" dirty="0">
              <a:solidFill>
                <a:prstClr val="white"/>
              </a:solidFill>
            </a:endParaRPr>
          </a:p>
          <a:p>
            <a:pPr marL="548640" lvl="0" indent="-411480">
              <a:spcBef>
                <a:spcPct val="20000"/>
              </a:spcBef>
              <a:buClr>
                <a:prstClr val="white">
                  <a:shade val="95000"/>
                </a:prstClr>
              </a:buClr>
              <a:buSzPct val="65000"/>
              <a:buFont typeface="Wingdings 2"/>
              <a:buChar char=""/>
            </a:pPr>
            <a:r>
              <a:rPr lang="en-US" dirty="0">
                <a:solidFill>
                  <a:prstClr val="white"/>
                </a:solidFill>
              </a:rPr>
              <a:t>often depicted in Nataraja form (Lord of the Dance)- steps on the dwarf </a:t>
            </a:r>
            <a:r>
              <a:rPr lang="en-US" dirty="0" err="1">
                <a:solidFill>
                  <a:prstClr val="white"/>
                </a:solidFill>
              </a:rPr>
              <a:t>Apasmara</a:t>
            </a:r>
            <a:r>
              <a:rPr lang="en-US" dirty="0">
                <a:solidFill>
                  <a:prstClr val="white"/>
                </a:solidFill>
              </a:rPr>
              <a:t> (aka </a:t>
            </a:r>
            <a:r>
              <a:rPr lang="en-US" dirty="0" err="1">
                <a:solidFill>
                  <a:prstClr val="white"/>
                </a:solidFill>
              </a:rPr>
              <a:t>Muyalaka</a:t>
            </a:r>
            <a:r>
              <a:rPr lang="en-US" dirty="0">
                <a:solidFill>
                  <a:prstClr val="white"/>
                </a:solidFill>
              </a:rPr>
              <a:t>), </a:t>
            </a:r>
            <a:r>
              <a:rPr lang="en-US" dirty="0" err="1">
                <a:solidFill>
                  <a:prstClr val="white"/>
                </a:solidFill>
              </a:rPr>
              <a:t>asura</a:t>
            </a:r>
            <a:r>
              <a:rPr lang="en-US" dirty="0">
                <a:solidFill>
                  <a:prstClr val="white"/>
                </a:solidFill>
              </a:rPr>
              <a:t> of ignorance</a:t>
            </a:r>
          </a:p>
          <a:p>
            <a:pPr marL="548640" lvl="0" indent="-411480">
              <a:spcBef>
                <a:spcPct val="20000"/>
              </a:spcBef>
              <a:buClr>
                <a:prstClr val="white">
                  <a:shade val="95000"/>
                </a:prstClr>
              </a:buClr>
              <a:buSzPct val="65000"/>
              <a:buFont typeface="Wingdings 2"/>
              <a:buChar char=""/>
            </a:pPr>
            <a:r>
              <a:rPr lang="en-US" dirty="0">
                <a:solidFill>
                  <a:prstClr val="white"/>
                </a:solidFill>
              </a:rPr>
              <a:t>possesses </a:t>
            </a:r>
            <a:r>
              <a:rPr lang="en-US" dirty="0" err="1">
                <a:solidFill>
                  <a:prstClr val="white"/>
                </a:solidFill>
              </a:rPr>
              <a:t>Damaru</a:t>
            </a:r>
            <a:r>
              <a:rPr lang="en-US" dirty="0">
                <a:solidFill>
                  <a:prstClr val="white"/>
                </a:solidFill>
              </a:rPr>
              <a:t> (a drum) which provides the beat of the universe-shaped like an hourglass</a:t>
            </a:r>
            <a:endParaRPr lang="en-US" dirty="0">
              <a:solidFill>
                <a:prstClr val="white"/>
              </a:solidFill>
            </a:endParaRPr>
          </a:p>
        </p:txBody>
      </p:sp>
    </p:spTree>
    <p:extLst>
      <p:ext uri="{BB962C8B-B14F-4D97-AF65-F5344CB8AC3E}">
        <p14:creationId xmlns:p14="http://schemas.microsoft.com/office/powerpoint/2010/main" val="4023112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GANESHA</a:t>
            </a:r>
            <a:endParaRPr lang="en-US" dirty="0"/>
          </a:p>
        </p:txBody>
      </p:sp>
      <p:sp>
        <p:nvSpPr>
          <p:cNvPr id="3" name="Content Placeholder 2"/>
          <p:cNvSpPr>
            <a:spLocks noGrp="1"/>
          </p:cNvSpPr>
          <p:nvPr>
            <p:ph idx="1"/>
          </p:nvPr>
        </p:nvSpPr>
        <p:spPr>
          <a:xfrm>
            <a:off x="13855" y="997527"/>
            <a:ext cx="6479955" cy="2362200"/>
          </a:xfrm>
        </p:spPr>
        <p:txBody>
          <a:bodyPr>
            <a:normAutofit/>
          </a:bodyPr>
          <a:lstStyle/>
          <a:p>
            <a:r>
              <a:rPr lang="en-US" sz="1600" dirty="0"/>
              <a:t>"remover of obstacles"</a:t>
            </a:r>
          </a:p>
          <a:p>
            <a:r>
              <a:rPr lang="en-US" sz="1600" dirty="0"/>
              <a:t>son of Shiva and </a:t>
            </a:r>
            <a:r>
              <a:rPr lang="en-US" sz="1600" dirty="0" err="1"/>
              <a:t>Parvati</a:t>
            </a:r>
            <a:endParaRPr lang="en-US" sz="1600" dirty="0"/>
          </a:p>
          <a:p>
            <a:pPr lvl="1"/>
            <a:r>
              <a:rPr lang="en-US" sz="1400" dirty="0"/>
              <a:t>created out of clay by </a:t>
            </a:r>
            <a:r>
              <a:rPr lang="en-US" sz="1400" dirty="0" err="1"/>
              <a:t>Parvati</a:t>
            </a:r>
            <a:r>
              <a:rPr lang="en-US" sz="1400" dirty="0"/>
              <a:t> to guard her</a:t>
            </a:r>
          </a:p>
          <a:p>
            <a:pPr lvl="1"/>
            <a:r>
              <a:rPr lang="en-US" sz="1400" dirty="0"/>
              <a:t>Shiva beheaded him when he came between him and </a:t>
            </a:r>
            <a:r>
              <a:rPr lang="en-US" sz="1400" dirty="0" err="1"/>
              <a:t>Parvati</a:t>
            </a:r>
            <a:r>
              <a:rPr lang="en-US" sz="1400" dirty="0"/>
              <a:t>, then replaced his head with an elephant's</a:t>
            </a:r>
          </a:p>
          <a:p>
            <a:pPr lvl="1"/>
            <a:r>
              <a:rPr lang="en-US" sz="1400" dirty="0"/>
              <a:t>alternatively, created from Shiva's laughter</a:t>
            </a:r>
          </a:p>
          <a:p>
            <a:pPr lvl="1"/>
            <a:r>
              <a:rPr lang="en-US" sz="1400" dirty="0"/>
              <a:t>in another story he gets his elephant head after </a:t>
            </a:r>
            <a:r>
              <a:rPr lang="en-US" sz="1400" dirty="0" err="1"/>
              <a:t>Parvati</a:t>
            </a:r>
            <a:r>
              <a:rPr lang="en-US" sz="1400" dirty="0"/>
              <a:t> asked </a:t>
            </a:r>
            <a:r>
              <a:rPr lang="en-US" sz="1400" dirty="0" err="1"/>
              <a:t>Shani</a:t>
            </a:r>
            <a:r>
              <a:rPr lang="en-US" sz="1400" dirty="0"/>
              <a:t> to look at her son, and his gaze burned his head off. Vishnu then flew </a:t>
            </a:r>
            <a:r>
              <a:rPr lang="en-US" sz="1400" dirty="0" smtClean="0"/>
              <a:t>off </a:t>
            </a:r>
            <a:r>
              <a:rPr lang="en-US" sz="1400" dirty="0"/>
              <a:t>on Garuda to fetch an elephant </a:t>
            </a:r>
            <a:r>
              <a:rPr lang="en-US" sz="1400" dirty="0" smtClean="0"/>
              <a:t>head</a:t>
            </a:r>
          </a:p>
          <a:p>
            <a:endParaRPr lang="en-US" sz="1800" dirty="0" smtClean="0"/>
          </a:p>
          <a:p>
            <a:endParaRPr lang="en-US" sz="1800" dirty="0" smtClean="0"/>
          </a:p>
          <a:p>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9955" y="-6927"/>
            <a:ext cx="2664045" cy="3148013"/>
          </a:xfrm>
          <a:prstGeom prst="rect">
            <a:avLst/>
          </a:prstGeom>
        </p:spPr>
      </p:pic>
      <p:sp>
        <p:nvSpPr>
          <p:cNvPr id="7" name="TextBox 6"/>
          <p:cNvSpPr txBox="1"/>
          <p:nvPr/>
        </p:nvSpPr>
        <p:spPr>
          <a:xfrm>
            <a:off x="0" y="3168795"/>
            <a:ext cx="9144000" cy="3662541"/>
          </a:xfrm>
          <a:prstGeom prst="rect">
            <a:avLst/>
          </a:prstGeom>
          <a:noFill/>
        </p:spPr>
        <p:txBody>
          <a:bodyPr wrap="square" rtlCol="0">
            <a:spAutoFit/>
          </a:bodyPr>
          <a:lstStyle/>
          <a:p>
            <a:pPr marL="548640" lvl="0" indent="-411480">
              <a:spcBef>
                <a:spcPct val="20000"/>
              </a:spcBef>
              <a:buClr>
                <a:prstClr val="white">
                  <a:shade val="95000"/>
                </a:prstClr>
              </a:buClr>
              <a:buSzPct val="65000"/>
              <a:buFont typeface="Wingdings 2"/>
              <a:buChar char=""/>
            </a:pPr>
            <a:r>
              <a:rPr lang="en-US" sz="1600" dirty="0">
                <a:solidFill>
                  <a:prstClr val="white"/>
                </a:solidFill>
              </a:rPr>
              <a:t>holds an axe, whip(or noose), lotus, and his broken tusk</a:t>
            </a:r>
          </a:p>
          <a:p>
            <a:pPr marL="868680" lvl="1" indent="-283464">
              <a:spcBef>
                <a:spcPct val="20000"/>
              </a:spcBef>
              <a:buClr>
                <a:prstClr val="white"/>
              </a:buClr>
              <a:buSzPct val="80000"/>
              <a:buFont typeface="Wingdings 2"/>
              <a:buChar char=""/>
            </a:pPr>
            <a:r>
              <a:rPr lang="en-US" sz="1400" dirty="0">
                <a:solidFill>
                  <a:prstClr val="white"/>
                </a:solidFill>
              </a:rPr>
              <a:t>alternatively a mace, discus, shell, and lily</a:t>
            </a:r>
          </a:p>
          <a:p>
            <a:pPr marL="548640" lvl="0" indent="-411480">
              <a:spcBef>
                <a:spcPct val="20000"/>
              </a:spcBef>
              <a:buClr>
                <a:prstClr val="white">
                  <a:shade val="95000"/>
                </a:prstClr>
              </a:buClr>
              <a:buSzPct val="65000"/>
              <a:buFont typeface="Wingdings 2"/>
              <a:buChar char=""/>
            </a:pPr>
            <a:r>
              <a:rPr lang="en-US" sz="1600" dirty="0">
                <a:solidFill>
                  <a:prstClr val="white"/>
                </a:solidFill>
              </a:rPr>
              <a:t>left tusk was severed by </a:t>
            </a:r>
            <a:r>
              <a:rPr lang="en-US" sz="1600" dirty="0" err="1">
                <a:solidFill>
                  <a:prstClr val="white"/>
                </a:solidFill>
              </a:rPr>
              <a:t>Parashurama</a:t>
            </a:r>
            <a:endParaRPr lang="en-US" sz="1600" dirty="0">
              <a:solidFill>
                <a:prstClr val="white"/>
              </a:solidFill>
            </a:endParaRPr>
          </a:p>
          <a:p>
            <a:pPr marL="868680" lvl="1" indent="-283464">
              <a:spcBef>
                <a:spcPct val="20000"/>
              </a:spcBef>
              <a:buClr>
                <a:prstClr val="white"/>
              </a:buClr>
              <a:buSzPct val="80000"/>
              <a:buFont typeface="Wingdings 2"/>
              <a:buChar char=""/>
            </a:pPr>
            <a:r>
              <a:rPr lang="en-US" sz="1400" dirty="0" err="1">
                <a:solidFill>
                  <a:prstClr val="white"/>
                </a:solidFill>
              </a:rPr>
              <a:t>Parashurama</a:t>
            </a:r>
            <a:r>
              <a:rPr lang="en-US" sz="1400" dirty="0">
                <a:solidFill>
                  <a:prstClr val="white"/>
                </a:solidFill>
              </a:rPr>
              <a:t> was travelling to the Himalayas to pay homage to Shiva but </a:t>
            </a:r>
            <a:r>
              <a:rPr lang="en-US" sz="1400" dirty="0" err="1">
                <a:solidFill>
                  <a:prstClr val="white"/>
                </a:solidFill>
              </a:rPr>
              <a:t>Ganesha</a:t>
            </a:r>
            <a:r>
              <a:rPr lang="en-US" sz="1400" dirty="0">
                <a:solidFill>
                  <a:prstClr val="white"/>
                </a:solidFill>
              </a:rPr>
              <a:t> blocked his path</a:t>
            </a:r>
          </a:p>
          <a:p>
            <a:pPr marL="868680" lvl="1" indent="-283464">
              <a:spcBef>
                <a:spcPct val="20000"/>
              </a:spcBef>
              <a:buClr>
                <a:prstClr val="white"/>
              </a:buClr>
              <a:buSzPct val="80000"/>
              <a:buFont typeface="Wingdings 2"/>
              <a:buChar char=""/>
            </a:pPr>
            <a:r>
              <a:rPr lang="en-US" sz="1400" dirty="0" err="1">
                <a:solidFill>
                  <a:prstClr val="white"/>
                </a:solidFill>
              </a:rPr>
              <a:t>Parashurama</a:t>
            </a:r>
            <a:r>
              <a:rPr lang="en-US" sz="1400" dirty="0">
                <a:solidFill>
                  <a:prstClr val="white"/>
                </a:solidFill>
              </a:rPr>
              <a:t> threw his axe </a:t>
            </a:r>
            <a:r>
              <a:rPr lang="en-US" sz="1400" dirty="0" err="1">
                <a:solidFill>
                  <a:prstClr val="white"/>
                </a:solidFill>
              </a:rPr>
              <a:t>Paraśu</a:t>
            </a:r>
            <a:r>
              <a:rPr lang="en-US" sz="1400" dirty="0">
                <a:solidFill>
                  <a:prstClr val="white"/>
                </a:solidFill>
              </a:rPr>
              <a:t> at </a:t>
            </a:r>
            <a:r>
              <a:rPr lang="en-US" sz="1400" dirty="0" err="1">
                <a:solidFill>
                  <a:prstClr val="white"/>
                </a:solidFill>
              </a:rPr>
              <a:t>Ganesha</a:t>
            </a:r>
            <a:r>
              <a:rPr lang="en-US" sz="1400" dirty="0">
                <a:solidFill>
                  <a:prstClr val="white"/>
                </a:solidFill>
              </a:rPr>
              <a:t>, who allowed it to sever his tusk because it was a gift from Shiva</a:t>
            </a:r>
          </a:p>
          <a:p>
            <a:pPr marL="868680" lvl="1" indent="-283464">
              <a:spcBef>
                <a:spcPct val="20000"/>
              </a:spcBef>
              <a:buClr>
                <a:prstClr val="white"/>
              </a:buClr>
              <a:buSzPct val="80000"/>
              <a:buFont typeface="Wingdings 2"/>
              <a:buChar char=""/>
            </a:pPr>
            <a:r>
              <a:rPr lang="en-US" sz="1400" dirty="0" err="1">
                <a:solidFill>
                  <a:prstClr val="white"/>
                </a:solidFill>
              </a:rPr>
              <a:t>Ganesha's</a:t>
            </a:r>
            <a:r>
              <a:rPr lang="en-US" sz="1400" dirty="0">
                <a:solidFill>
                  <a:prstClr val="white"/>
                </a:solidFill>
              </a:rPr>
              <a:t> mother </a:t>
            </a:r>
            <a:r>
              <a:rPr lang="en-US" sz="1400" dirty="0" err="1">
                <a:solidFill>
                  <a:prstClr val="white"/>
                </a:solidFill>
              </a:rPr>
              <a:t>Parvati</a:t>
            </a:r>
            <a:r>
              <a:rPr lang="en-US" sz="1400" dirty="0">
                <a:solidFill>
                  <a:prstClr val="white"/>
                </a:solidFill>
              </a:rPr>
              <a:t> flew into a rage, transforming into her omnipotent form </a:t>
            </a:r>
            <a:r>
              <a:rPr lang="en-US" sz="1400" dirty="0" err="1">
                <a:solidFill>
                  <a:prstClr val="white"/>
                </a:solidFill>
              </a:rPr>
              <a:t>Durgama</a:t>
            </a:r>
            <a:r>
              <a:rPr lang="en-US" sz="1400" dirty="0">
                <a:solidFill>
                  <a:prstClr val="white"/>
                </a:solidFill>
              </a:rPr>
              <a:t>, but Shiva talked her down</a:t>
            </a:r>
          </a:p>
          <a:p>
            <a:pPr marL="868680" lvl="1" indent="-283464">
              <a:spcBef>
                <a:spcPct val="20000"/>
              </a:spcBef>
              <a:buClr>
                <a:prstClr val="white"/>
              </a:buClr>
              <a:buSzPct val="80000"/>
              <a:buFont typeface="Wingdings 2"/>
              <a:buChar char=""/>
            </a:pPr>
            <a:r>
              <a:rPr lang="en-US" sz="1400" dirty="0" err="1">
                <a:solidFill>
                  <a:prstClr val="white"/>
                </a:solidFill>
              </a:rPr>
              <a:t>Parashurama</a:t>
            </a:r>
            <a:r>
              <a:rPr lang="en-US" sz="1400" dirty="0">
                <a:solidFill>
                  <a:prstClr val="white"/>
                </a:solidFill>
              </a:rPr>
              <a:t> asked her forgiveness, and </a:t>
            </a:r>
            <a:r>
              <a:rPr lang="en-US" sz="1400" dirty="0" err="1">
                <a:solidFill>
                  <a:prstClr val="white"/>
                </a:solidFill>
              </a:rPr>
              <a:t>Ganesha</a:t>
            </a:r>
            <a:r>
              <a:rPr lang="en-US" sz="1400" dirty="0">
                <a:solidFill>
                  <a:prstClr val="white"/>
                </a:solidFill>
              </a:rPr>
              <a:t> defended him and received </a:t>
            </a:r>
            <a:r>
              <a:rPr lang="en-US" sz="1400" dirty="0" err="1">
                <a:solidFill>
                  <a:prstClr val="white"/>
                </a:solidFill>
              </a:rPr>
              <a:t>Paraśu</a:t>
            </a:r>
            <a:endParaRPr lang="en-US" sz="1400" dirty="0">
              <a:solidFill>
                <a:prstClr val="white"/>
              </a:solidFill>
            </a:endParaRPr>
          </a:p>
          <a:p>
            <a:pPr marL="548640" lvl="0" indent="-411480">
              <a:spcBef>
                <a:spcPct val="20000"/>
              </a:spcBef>
              <a:buClr>
                <a:prstClr val="white">
                  <a:shade val="95000"/>
                </a:prstClr>
              </a:buClr>
              <a:buSzPct val="65000"/>
              <a:buFont typeface="Wingdings 2"/>
              <a:buChar char=""/>
            </a:pPr>
            <a:r>
              <a:rPr lang="en-US" sz="1600" dirty="0">
                <a:solidFill>
                  <a:prstClr val="white"/>
                </a:solidFill>
              </a:rPr>
              <a:t>Shiva and </a:t>
            </a:r>
            <a:r>
              <a:rPr lang="en-US" sz="1600" dirty="0" err="1">
                <a:solidFill>
                  <a:prstClr val="white"/>
                </a:solidFill>
              </a:rPr>
              <a:t>Parvati</a:t>
            </a:r>
            <a:r>
              <a:rPr lang="en-US" sz="1600" dirty="0">
                <a:solidFill>
                  <a:prstClr val="white"/>
                </a:solidFill>
              </a:rPr>
              <a:t> challenged him and his brother </a:t>
            </a:r>
            <a:r>
              <a:rPr lang="en-US" sz="1600" dirty="0" err="1">
                <a:solidFill>
                  <a:prstClr val="white"/>
                </a:solidFill>
              </a:rPr>
              <a:t>Kartikeya</a:t>
            </a:r>
            <a:r>
              <a:rPr lang="en-US" sz="1600" dirty="0">
                <a:solidFill>
                  <a:prstClr val="white"/>
                </a:solidFill>
              </a:rPr>
              <a:t> (aka </a:t>
            </a:r>
            <a:r>
              <a:rPr lang="en-US" sz="1600" dirty="0" err="1">
                <a:solidFill>
                  <a:prstClr val="white"/>
                </a:solidFill>
              </a:rPr>
              <a:t>Murugan</a:t>
            </a:r>
            <a:r>
              <a:rPr lang="en-US" sz="1600" dirty="0">
                <a:solidFill>
                  <a:prstClr val="white"/>
                </a:solidFill>
              </a:rPr>
              <a:t> or </a:t>
            </a:r>
            <a:r>
              <a:rPr lang="en-US" sz="1600" dirty="0" err="1">
                <a:solidFill>
                  <a:prstClr val="white"/>
                </a:solidFill>
              </a:rPr>
              <a:t>Skanda</a:t>
            </a:r>
            <a:r>
              <a:rPr lang="en-US" sz="1600" dirty="0">
                <a:solidFill>
                  <a:prstClr val="white"/>
                </a:solidFill>
              </a:rPr>
              <a:t>) to race around the world three times (in some accounts it is for a divine fruit of knowledge from </a:t>
            </a:r>
            <a:r>
              <a:rPr lang="en-US" sz="1600" dirty="0" err="1">
                <a:solidFill>
                  <a:prstClr val="white"/>
                </a:solidFill>
              </a:rPr>
              <a:t>Narada</a:t>
            </a:r>
            <a:r>
              <a:rPr lang="en-US" sz="1600" dirty="0">
                <a:solidFill>
                  <a:prstClr val="white"/>
                </a:solidFill>
              </a:rPr>
              <a:t>, in others it is to marry </a:t>
            </a:r>
            <a:r>
              <a:rPr lang="en-US" sz="1600" dirty="0" err="1">
                <a:solidFill>
                  <a:prstClr val="white"/>
                </a:solidFill>
              </a:rPr>
              <a:t>Buddhi</a:t>
            </a:r>
            <a:r>
              <a:rPr lang="en-US" sz="1600" dirty="0">
                <a:solidFill>
                  <a:prstClr val="white"/>
                </a:solidFill>
              </a:rPr>
              <a:t> and Siddhi)</a:t>
            </a:r>
          </a:p>
          <a:p>
            <a:pPr marL="868680" lvl="1" indent="-283464">
              <a:spcBef>
                <a:spcPct val="20000"/>
              </a:spcBef>
              <a:buClr>
                <a:prstClr val="white"/>
              </a:buClr>
              <a:buSzPct val="80000"/>
              <a:buFont typeface="Wingdings 2"/>
              <a:buChar char=""/>
            </a:pPr>
            <a:r>
              <a:rPr lang="en-US" sz="1400" dirty="0" err="1">
                <a:solidFill>
                  <a:prstClr val="white"/>
                </a:solidFill>
              </a:rPr>
              <a:t>Kartikeya</a:t>
            </a:r>
            <a:r>
              <a:rPr lang="en-US" sz="1400" dirty="0">
                <a:solidFill>
                  <a:prstClr val="white"/>
                </a:solidFill>
              </a:rPr>
              <a:t> set off on his peacock, and </a:t>
            </a:r>
            <a:r>
              <a:rPr lang="en-US" sz="1400" dirty="0" err="1">
                <a:solidFill>
                  <a:prstClr val="white"/>
                </a:solidFill>
              </a:rPr>
              <a:t>Ganesha</a:t>
            </a:r>
            <a:r>
              <a:rPr lang="en-US" sz="1400" dirty="0">
                <a:solidFill>
                  <a:prstClr val="white"/>
                </a:solidFill>
              </a:rPr>
              <a:t> realized he couldn't outpace him on his mouse</a:t>
            </a:r>
          </a:p>
          <a:p>
            <a:pPr marL="868680" lvl="1" indent="-283464">
              <a:spcBef>
                <a:spcPct val="20000"/>
              </a:spcBef>
              <a:buClr>
                <a:prstClr val="white"/>
              </a:buClr>
              <a:buSzPct val="80000"/>
              <a:buFont typeface="Wingdings 2"/>
              <a:buChar char=""/>
            </a:pPr>
            <a:r>
              <a:rPr lang="en-US" sz="1400" dirty="0">
                <a:solidFill>
                  <a:prstClr val="white"/>
                </a:solidFill>
              </a:rPr>
              <a:t>he </a:t>
            </a:r>
            <a:r>
              <a:rPr lang="en-US" sz="1400" dirty="0" err="1">
                <a:solidFill>
                  <a:prstClr val="white"/>
                </a:solidFill>
              </a:rPr>
              <a:t>insteads</a:t>
            </a:r>
            <a:r>
              <a:rPr lang="en-US" sz="1400" dirty="0">
                <a:solidFill>
                  <a:prstClr val="white"/>
                </a:solidFill>
              </a:rPr>
              <a:t> circumnavigates his parents three times, realizing that they are the universe</a:t>
            </a:r>
          </a:p>
        </p:txBody>
      </p:sp>
    </p:spTree>
    <p:extLst>
      <p:ext uri="{BB962C8B-B14F-4D97-AF65-F5344CB8AC3E}">
        <p14:creationId xmlns:p14="http://schemas.microsoft.com/office/powerpoint/2010/main" val="647816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GANESHA</a:t>
            </a:r>
            <a:endParaRPr lang="en-US" dirty="0"/>
          </a:p>
        </p:txBody>
      </p:sp>
      <p:sp>
        <p:nvSpPr>
          <p:cNvPr id="3" name="Content Placeholder 2"/>
          <p:cNvSpPr>
            <a:spLocks noGrp="1"/>
          </p:cNvSpPr>
          <p:nvPr>
            <p:ph idx="1"/>
          </p:nvPr>
        </p:nvSpPr>
        <p:spPr>
          <a:xfrm>
            <a:off x="0" y="1143000"/>
            <a:ext cx="9144000" cy="4709160"/>
          </a:xfrm>
        </p:spPr>
        <p:txBody>
          <a:bodyPr>
            <a:normAutofit fontScale="70000" lnSpcReduction="20000"/>
          </a:bodyPr>
          <a:lstStyle/>
          <a:p>
            <a:r>
              <a:rPr lang="en-US" dirty="0"/>
              <a:t>Feast at </a:t>
            </a:r>
            <a:r>
              <a:rPr lang="en-US" dirty="0" err="1"/>
              <a:t>Kubera's</a:t>
            </a:r>
            <a:r>
              <a:rPr lang="en-US" dirty="0"/>
              <a:t> Palace</a:t>
            </a:r>
          </a:p>
          <a:p>
            <a:pPr lvl="1"/>
            <a:r>
              <a:rPr lang="en-US" dirty="0" err="1"/>
              <a:t>Kubera</a:t>
            </a:r>
            <a:r>
              <a:rPr lang="en-US" dirty="0"/>
              <a:t>, god of wealth, invited Shiva to a banquet at his city of </a:t>
            </a:r>
            <a:r>
              <a:rPr lang="en-US" dirty="0" err="1"/>
              <a:t>Alakapuri</a:t>
            </a:r>
            <a:r>
              <a:rPr lang="en-US" dirty="0"/>
              <a:t> to show off his wealth. Shiva declined but offered to send his son in his place, warning </a:t>
            </a:r>
            <a:r>
              <a:rPr lang="en-US" dirty="0" err="1"/>
              <a:t>Kubera</a:t>
            </a:r>
            <a:r>
              <a:rPr lang="en-US" dirty="0"/>
              <a:t> that he had a voracious appetite</a:t>
            </a:r>
          </a:p>
          <a:p>
            <a:pPr lvl="1"/>
            <a:r>
              <a:rPr lang="en-US" dirty="0" err="1"/>
              <a:t>Ganesha</a:t>
            </a:r>
            <a:r>
              <a:rPr lang="en-US" dirty="0"/>
              <a:t> kept eating all the food and then began eating the decorations and furniture</a:t>
            </a:r>
          </a:p>
          <a:p>
            <a:pPr lvl="1"/>
            <a:r>
              <a:rPr lang="en-US" dirty="0" err="1"/>
              <a:t>Kubera</a:t>
            </a:r>
            <a:r>
              <a:rPr lang="en-US" dirty="0"/>
              <a:t> pleaded with him not to eat everything, but </a:t>
            </a:r>
            <a:r>
              <a:rPr lang="en-US" dirty="0" err="1"/>
              <a:t>Ganesha</a:t>
            </a:r>
            <a:r>
              <a:rPr lang="en-US" dirty="0"/>
              <a:t> threatened to eat </a:t>
            </a:r>
            <a:r>
              <a:rPr lang="en-US" dirty="0" err="1"/>
              <a:t>Kubera</a:t>
            </a:r>
            <a:r>
              <a:rPr lang="en-US" dirty="0"/>
              <a:t> if he wasn’t given more food</a:t>
            </a:r>
          </a:p>
          <a:p>
            <a:pPr lvl="1"/>
            <a:r>
              <a:rPr lang="en-US" dirty="0" err="1"/>
              <a:t>Kubera</a:t>
            </a:r>
            <a:r>
              <a:rPr lang="en-US" dirty="0"/>
              <a:t> asked Shiva for help, and Shiva gave him a handful of roasted rice- anything can satisfy </a:t>
            </a:r>
            <a:r>
              <a:rPr lang="en-US" dirty="0" err="1"/>
              <a:t>Ganesha's</a:t>
            </a:r>
            <a:r>
              <a:rPr lang="en-US" dirty="0"/>
              <a:t> appetite if offered with love and humility</a:t>
            </a:r>
          </a:p>
          <a:p>
            <a:pPr lvl="1"/>
            <a:r>
              <a:rPr lang="en-US" dirty="0" err="1"/>
              <a:t>Ganesha</a:t>
            </a:r>
            <a:r>
              <a:rPr lang="en-US" dirty="0"/>
              <a:t> had eaten like half the city before </a:t>
            </a:r>
            <a:r>
              <a:rPr lang="en-US" dirty="0" err="1"/>
              <a:t>Kubera</a:t>
            </a:r>
            <a:r>
              <a:rPr lang="en-US" dirty="0"/>
              <a:t> got back</a:t>
            </a:r>
          </a:p>
          <a:p>
            <a:r>
              <a:rPr lang="en-US" dirty="0"/>
              <a:t>Moon Incident</a:t>
            </a:r>
          </a:p>
          <a:p>
            <a:pPr lvl="1"/>
            <a:r>
              <a:rPr lang="en-US" dirty="0"/>
              <a:t>on the way back from </a:t>
            </a:r>
            <a:r>
              <a:rPr lang="en-US" dirty="0" err="1"/>
              <a:t>Kubera's</a:t>
            </a:r>
            <a:r>
              <a:rPr lang="en-US" dirty="0"/>
              <a:t> feast, a snake scared </a:t>
            </a:r>
            <a:r>
              <a:rPr lang="en-US" dirty="0" err="1"/>
              <a:t>Ganesha's</a:t>
            </a:r>
            <a:r>
              <a:rPr lang="en-US" dirty="0"/>
              <a:t> mouse and he fell off and his stomach burst open, spilling food everywhere</a:t>
            </a:r>
          </a:p>
          <a:p>
            <a:pPr lvl="1"/>
            <a:r>
              <a:rPr lang="en-US" dirty="0" err="1"/>
              <a:t>Ganesha</a:t>
            </a:r>
            <a:r>
              <a:rPr lang="en-US" dirty="0"/>
              <a:t> began putting the food back in, but the moon laughed at him</a:t>
            </a:r>
          </a:p>
          <a:p>
            <a:pPr lvl="1"/>
            <a:r>
              <a:rPr lang="en-US" dirty="0" err="1"/>
              <a:t>Ganesha</a:t>
            </a:r>
            <a:r>
              <a:rPr lang="en-US" dirty="0"/>
              <a:t> cursed the moon to never be seen, but the moon begged for mercy, so he made it go through cycles from new to full, and if anyone saw him on </a:t>
            </a:r>
            <a:r>
              <a:rPr lang="en-US" dirty="0" err="1"/>
              <a:t>Ganesha's</a:t>
            </a:r>
            <a:r>
              <a:rPr lang="en-US" dirty="0"/>
              <a:t> birthday, that person won't achieve moksha</a:t>
            </a:r>
          </a:p>
          <a:p>
            <a:pPr lvl="1"/>
            <a:r>
              <a:rPr lang="en-US" dirty="0" err="1"/>
              <a:t>Ganesha</a:t>
            </a:r>
            <a:r>
              <a:rPr lang="en-US" dirty="0"/>
              <a:t> then used the snake to tie up his belly</a:t>
            </a:r>
          </a:p>
        </p:txBody>
      </p:sp>
    </p:spTree>
    <p:extLst>
      <p:ext uri="{BB962C8B-B14F-4D97-AF65-F5344CB8AC3E}">
        <p14:creationId xmlns:p14="http://schemas.microsoft.com/office/powerpoint/2010/main" val="2529141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SHINTO</a:t>
            </a:r>
            <a:endParaRPr lang="en-US" dirty="0"/>
          </a:p>
        </p:txBody>
      </p:sp>
      <p:sp>
        <p:nvSpPr>
          <p:cNvPr id="3" name="Content Placeholder 2"/>
          <p:cNvSpPr>
            <a:spLocks noGrp="1"/>
          </p:cNvSpPr>
          <p:nvPr>
            <p:ph idx="1"/>
          </p:nvPr>
        </p:nvSpPr>
        <p:spPr/>
        <p:txBody>
          <a:bodyPr/>
          <a:lstStyle/>
          <a:p>
            <a:r>
              <a:rPr lang="en-US" dirty="0" smtClean="0"/>
              <a:t>Know the major kami: Izanagi, Izanami, Susanoo, Amaterasu</a:t>
            </a:r>
          </a:p>
          <a:p>
            <a:r>
              <a:rPr lang="en-US" dirty="0" smtClean="0"/>
              <a:t>Also know: Tsukuyomi, Raijin, </a:t>
            </a:r>
            <a:r>
              <a:rPr lang="en-US" dirty="0" err="1" smtClean="0"/>
              <a:t>Ryujin</a:t>
            </a:r>
            <a:r>
              <a:rPr lang="en-US" dirty="0" smtClean="0"/>
              <a:t>, </a:t>
            </a:r>
            <a:r>
              <a:rPr lang="en-US" dirty="0" err="1" smtClean="0"/>
              <a:t>Sarutahiko</a:t>
            </a:r>
            <a:r>
              <a:rPr lang="en-US" dirty="0" smtClean="0"/>
              <a:t>, </a:t>
            </a:r>
            <a:r>
              <a:rPr lang="en-US" dirty="0" err="1" smtClean="0"/>
              <a:t>Fujin</a:t>
            </a:r>
            <a:r>
              <a:rPr lang="en-US" dirty="0" smtClean="0"/>
              <a:t>, </a:t>
            </a:r>
            <a:r>
              <a:rPr lang="en-US" dirty="0" err="1" smtClean="0"/>
              <a:t>Okuninushi</a:t>
            </a:r>
            <a:r>
              <a:rPr lang="en-US" dirty="0" smtClean="0"/>
              <a:t>, Inari</a:t>
            </a:r>
          </a:p>
          <a:p>
            <a:r>
              <a:rPr lang="en-US" dirty="0" smtClean="0"/>
              <a:t>Be familiar with the </a:t>
            </a:r>
            <a:r>
              <a:rPr lang="en-US" dirty="0" err="1" smtClean="0"/>
              <a:t>Kojiki</a:t>
            </a:r>
            <a:endParaRPr lang="en-US" dirty="0"/>
          </a:p>
        </p:txBody>
      </p:sp>
    </p:spTree>
    <p:extLst>
      <p:ext uri="{BB962C8B-B14F-4D97-AF65-F5344CB8AC3E}">
        <p14:creationId xmlns:p14="http://schemas.microsoft.com/office/powerpoint/2010/main" val="986317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IZANAGI and IZANAMI</a:t>
            </a:r>
            <a:endParaRPr lang="en-US" dirty="0"/>
          </a:p>
        </p:txBody>
      </p:sp>
      <p:sp>
        <p:nvSpPr>
          <p:cNvPr id="3" name="Content Placeholder 2"/>
          <p:cNvSpPr>
            <a:spLocks noGrp="1"/>
          </p:cNvSpPr>
          <p:nvPr>
            <p:ph idx="1"/>
          </p:nvPr>
        </p:nvSpPr>
        <p:spPr>
          <a:xfrm>
            <a:off x="0" y="1143000"/>
            <a:ext cx="7209559" cy="8610600"/>
          </a:xfrm>
        </p:spPr>
        <p:txBody>
          <a:bodyPr>
            <a:normAutofit/>
          </a:bodyPr>
          <a:lstStyle/>
          <a:p>
            <a:r>
              <a:rPr lang="en-US" sz="1800" dirty="0"/>
              <a:t>Male and female creator gods, respectively, stirred the primordial waters using a </a:t>
            </a:r>
            <a:r>
              <a:rPr lang="en-US" sz="1800" dirty="0" smtClean="0"/>
              <a:t>spear (</a:t>
            </a:r>
            <a:r>
              <a:rPr lang="en-US" sz="1800" dirty="0" err="1" smtClean="0"/>
              <a:t>Amenonuhoko</a:t>
            </a:r>
            <a:r>
              <a:rPr lang="en-US" sz="1800" dirty="0"/>
              <a:t>)</a:t>
            </a:r>
            <a:r>
              <a:rPr lang="en-US" sz="1800" dirty="0" smtClean="0"/>
              <a:t>, the </a:t>
            </a:r>
            <a:r>
              <a:rPr lang="en-US" sz="1800" dirty="0"/>
              <a:t>water dripped from the spear created an </a:t>
            </a:r>
            <a:r>
              <a:rPr lang="en-US" sz="1800" dirty="0" smtClean="0"/>
              <a:t>island</a:t>
            </a:r>
          </a:p>
          <a:p>
            <a:r>
              <a:rPr lang="en-US" sz="1800" dirty="0"/>
              <a:t>They lived on this island and performed a ritual rounding a pole, Izanagi to the left, Izanami to the right, she greets him first, this was performed for having children</a:t>
            </a:r>
          </a:p>
          <a:p>
            <a:r>
              <a:rPr lang="en-US" sz="1800" dirty="0"/>
              <a:t>Two first children were imperfect from incorrect rituals and cast out</a:t>
            </a:r>
          </a:p>
          <a:p>
            <a:pPr lvl="1"/>
            <a:r>
              <a:rPr lang="en-US" sz="1800" dirty="0"/>
              <a:t>First child Ebisu- born a “Leech Child” he later grew legs and a skeleton and became the god of </a:t>
            </a:r>
            <a:r>
              <a:rPr lang="en-US" sz="1800" dirty="0" smtClean="0"/>
              <a:t>fishermen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559" y="1095374"/>
            <a:ext cx="1962150" cy="2333625"/>
          </a:xfrm>
          <a:prstGeom prst="rect">
            <a:avLst/>
          </a:prstGeom>
        </p:spPr>
      </p:pic>
      <p:sp>
        <p:nvSpPr>
          <p:cNvPr id="5" name="TextBox 4"/>
          <p:cNvSpPr txBox="1"/>
          <p:nvPr/>
        </p:nvSpPr>
        <p:spPr>
          <a:xfrm>
            <a:off x="6927" y="4038600"/>
            <a:ext cx="9144000" cy="3083921"/>
          </a:xfrm>
          <a:prstGeom prst="rect">
            <a:avLst/>
          </a:prstGeom>
          <a:noFill/>
        </p:spPr>
        <p:txBody>
          <a:bodyPr wrap="square" rtlCol="0">
            <a:spAutoFit/>
          </a:bodyPr>
          <a:lstStyle/>
          <a:p>
            <a:pPr marL="548640" lvl="0" indent="-411480">
              <a:spcBef>
                <a:spcPct val="20000"/>
              </a:spcBef>
              <a:buClr>
                <a:prstClr val="white">
                  <a:shade val="95000"/>
                </a:prstClr>
              </a:buClr>
              <a:buSzPct val="65000"/>
              <a:buFont typeface="Wingdings 2"/>
              <a:buChar char=""/>
            </a:pPr>
            <a:r>
              <a:rPr lang="en-US" dirty="0">
                <a:solidFill>
                  <a:prstClr val="white"/>
                </a:solidFill>
              </a:rPr>
              <a:t>They then birthed the eight main islands of Japan, a paradise ordained for the Japanese people (the creation is called </a:t>
            </a:r>
            <a:r>
              <a:rPr lang="en-US" dirty="0" err="1">
                <a:solidFill>
                  <a:prstClr val="white"/>
                </a:solidFill>
              </a:rPr>
              <a:t>kuniumi</a:t>
            </a:r>
            <a:r>
              <a:rPr lang="en-US" dirty="0">
                <a:solidFill>
                  <a:prstClr val="white"/>
                </a:solidFill>
              </a:rPr>
              <a:t>)</a:t>
            </a:r>
          </a:p>
          <a:p>
            <a:pPr marL="548640" lvl="0" indent="-411480">
              <a:spcBef>
                <a:spcPct val="20000"/>
              </a:spcBef>
              <a:buClr>
                <a:prstClr val="white">
                  <a:shade val="95000"/>
                </a:prstClr>
              </a:buClr>
              <a:buSzPct val="65000"/>
              <a:buFont typeface="Wingdings 2"/>
              <a:buChar char=""/>
            </a:pPr>
            <a:r>
              <a:rPr lang="en-US" dirty="0">
                <a:solidFill>
                  <a:prstClr val="white"/>
                </a:solidFill>
              </a:rPr>
              <a:t>Izanami gives birth to the fire kami </a:t>
            </a:r>
            <a:r>
              <a:rPr lang="en-US" dirty="0" err="1">
                <a:solidFill>
                  <a:prstClr val="white"/>
                </a:solidFill>
              </a:rPr>
              <a:t>Kagu-tsuchi</a:t>
            </a:r>
            <a:r>
              <a:rPr lang="en-US" dirty="0">
                <a:solidFill>
                  <a:prstClr val="white"/>
                </a:solidFill>
              </a:rPr>
              <a:t> who burns her to death (she is buried on Mt. Hiba). Izanagi cuts him into eight pieces with his sword (Totsuka-no-</a:t>
            </a:r>
            <a:r>
              <a:rPr lang="en-US" dirty="0" err="1">
                <a:solidFill>
                  <a:prstClr val="white"/>
                </a:solidFill>
              </a:rPr>
              <a:t>Tsurugi</a:t>
            </a:r>
            <a:r>
              <a:rPr lang="en-US" dirty="0">
                <a:solidFill>
                  <a:prstClr val="white"/>
                </a:solidFill>
              </a:rPr>
              <a:t> or </a:t>
            </a:r>
            <a:r>
              <a:rPr lang="en-US" dirty="0" err="1">
                <a:solidFill>
                  <a:prstClr val="white"/>
                </a:solidFill>
              </a:rPr>
              <a:t>Ame</a:t>
            </a:r>
            <a:r>
              <a:rPr lang="en-US" dirty="0">
                <a:solidFill>
                  <a:prstClr val="white"/>
                </a:solidFill>
              </a:rPr>
              <a:t>-no-</a:t>
            </a:r>
            <a:r>
              <a:rPr lang="en-US" dirty="0" err="1">
                <a:solidFill>
                  <a:prstClr val="white"/>
                </a:solidFill>
              </a:rPr>
              <a:t>Ohabari</a:t>
            </a:r>
            <a:r>
              <a:rPr lang="en-US" dirty="0">
                <a:solidFill>
                  <a:prstClr val="white"/>
                </a:solidFill>
              </a:rPr>
              <a:t> which later becomes Susanoo’s). The pieces become volcanoes, and his blood spawns eight </a:t>
            </a:r>
            <a:r>
              <a:rPr lang="en-US" dirty="0" smtClean="0">
                <a:solidFill>
                  <a:prstClr val="white"/>
                </a:solidFill>
              </a:rPr>
              <a:t>kami</a:t>
            </a:r>
          </a:p>
          <a:p>
            <a:pPr marL="548640" lvl="0" indent="-411480">
              <a:spcBef>
                <a:spcPct val="20000"/>
              </a:spcBef>
              <a:buClr>
                <a:prstClr val="white">
                  <a:shade val="95000"/>
                </a:prstClr>
              </a:buClr>
              <a:buSzPct val="65000"/>
              <a:buFont typeface="Wingdings 2"/>
              <a:buChar char=""/>
            </a:pPr>
            <a:r>
              <a:rPr lang="en-US" dirty="0">
                <a:solidFill>
                  <a:prstClr val="white"/>
                </a:solidFill>
              </a:rPr>
              <a:t>Izanagi ventures to Yomi-no-</a:t>
            </a:r>
            <a:r>
              <a:rPr lang="en-US" dirty="0" err="1">
                <a:solidFill>
                  <a:prstClr val="white"/>
                </a:solidFill>
              </a:rPr>
              <a:t>kuni</a:t>
            </a:r>
            <a:r>
              <a:rPr lang="en-US" dirty="0">
                <a:solidFill>
                  <a:prstClr val="white"/>
                </a:solidFill>
              </a:rPr>
              <a:t> (the underworld) to try to bring Izanami back, but she has eaten food there and cannot leave</a:t>
            </a:r>
          </a:p>
          <a:p>
            <a:pPr marL="548640" lvl="0" indent="-411480">
              <a:spcBef>
                <a:spcPct val="20000"/>
              </a:spcBef>
              <a:buClr>
                <a:prstClr val="white">
                  <a:shade val="95000"/>
                </a:prstClr>
              </a:buClr>
              <a:buSzPct val="65000"/>
              <a:buFont typeface="Wingdings 2"/>
              <a:buChar char=""/>
            </a:pPr>
            <a:endParaRPr lang="en-US" dirty="0">
              <a:solidFill>
                <a:prstClr val="white"/>
              </a:solidFill>
            </a:endParaRPr>
          </a:p>
          <a:p>
            <a:pPr marL="548640" lvl="0" indent="-411480">
              <a:spcBef>
                <a:spcPct val="20000"/>
              </a:spcBef>
              <a:buClr>
                <a:prstClr val="white">
                  <a:shade val="95000"/>
                </a:prstClr>
              </a:buClr>
              <a:buSzPct val="65000"/>
              <a:buFont typeface="Wingdings 2"/>
              <a:buChar char=""/>
            </a:pPr>
            <a:endParaRPr lang="en-US" dirty="0">
              <a:solidFill>
                <a:prstClr val="white"/>
              </a:solidFill>
            </a:endParaRPr>
          </a:p>
        </p:txBody>
      </p:sp>
    </p:spTree>
    <p:extLst>
      <p:ext uri="{BB962C8B-B14F-4D97-AF65-F5344CB8AC3E}">
        <p14:creationId xmlns:p14="http://schemas.microsoft.com/office/powerpoint/2010/main" val="834299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IZANAGI and IZANAMI</a:t>
            </a:r>
          </a:p>
        </p:txBody>
      </p:sp>
      <p:sp>
        <p:nvSpPr>
          <p:cNvPr id="3" name="Content Placeholder 2"/>
          <p:cNvSpPr>
            <a:spLocks noGrp="1"/>
          </p:cNvSpPr>
          <p:nvPr>
            <p:ph idx="1"/>
          </p:nvPr>
        </p:nvSpPr>
        <p:spPr>
          <a:xfrm>
            <a:off x="0" y="1143000"/>
            <a:ext cx="9067800" cy="4709160"/>
          </a:xfrm>
        </p:spPr>
        <p:txBody>
          <a:bodyPr>
            <a:normAutofit fontScale="92500" lnSpcReduction="20000"/>
          </a:bodyPr>
          <a:lstStyle/>
          <a:p>
            <a:r>
              <a:rPr lang="en-US" dirty="0"/>
              <a:t>Izanagi ventures to Yomi-no-</a:t>
            </a:r>
            <a:r>
              <a:rPr lang="en-US" dirty="0" err="1"/>
              <a:t>kuni</a:t>
            </a:r>
            <a:r>
              <a:rPr lang="en-US" dirty="0"/>
              <a:t> (the underworld) to try to bring Izanami back, but she has eaten food there and cannot leave</a:t>
            </a:r>
          </a:p>
          <a:p>
            <a:r>
              <a:rPr lang="en-US" dirty="0"/>
              <a:t>Izanagi had promised not to look at her, but sets his comb alight to see her anyway. He sees her rotting, maggot-infested form and runs away. Izanami sends Raijin and the hag(s) </a:t>
            </a:r>
            <a:r>
              <a:rPr lang="en-US" dirty="0" err="1"/>
              <a:t>shikome</a:t>
            </a:r>
            <a:r>
              <a:rPr lang="en-US" dirty="0"/>
              <a:t> after him, but he rolls a boulder over the entrance to Yomi (which is in </a:t>
            </a:r>
            <a:r>
              <a:rPr lang="en-US" dirty="0" err="1"/>
              <a:t>Ifuya</a:t>
            </a:r>
            <a:r>
              <a:rPr lang="en-US" dirty="0"/>
              <a:t> Pass). Izanami avows to kill 1000 of the living every day if he leaves her, and he retorts that 1500 shall be born every day.</a:t>
            </a:r>
          </a:p>
          <a:p>
            <a:r>
              <a:rPr lang="en-US" dirty="0"/>
              <a:t>Izanagi then purified himself of the pollution of Yomi, creating many kami (</a:t>
            </a:r>
            <a:r>
              <a:rPr lang="en-US" dirty="0" err="1"/>
              <a:t>kamiumi</a:t>
            </a:r>
            <a:r>
              <a:rPr lang="en-US" dirty="0"/>
              <a:t>)</a:t>
            </a:r>
          </a:p>
          <a:p>
            <a:endParaRPr lang="en-US" dirty="0"/>
          </a:p>
        </p:txBody>
      </p:sp>
    </p:spTree>
    <p:extLst>
      <p:ext uri="{BB962C8B-B14F-4D97-AF65-F5344CB8AC3E}">
        <p14:creationId xmlns:p14="http://schemas.microsoft.com/office/powerpoint/2010/main" val="2156656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AMATERASU</a:t>
            </a:r>
            <a:endParaRPr lang="en-US" dirty="0"/>
          </a:p>
        </p:txBody>
      </p:sp>
      <p:sp>
        <p:nvSpPr>
          <p:cNvPr id="3" name="Content Placeholder 2"/>
          <p:cNvSpPr>
            <a:spLocks noGrp="1"/>
          </p:cNvSpPr>
          <p:nvPr>
            <p:ph idx="1"/>
          </p:nvPr>
        </p:nvSpPr>
        <p:spPr>
          <a:xfrm>
            <a:off x="-6927" y="1066800"/>
            <a:ext cx="6717014" cy="4709160"/>
          </a:xfrm>
        </p:spPr>
        <p:txBody>
          <a:bodyPr>
            <a:normAutofit/>
          </a:bodyPr>
          <a:lstStyle/>
          <a:p>
            <a:r>
              <a:rPr lang="en-US" sz="1800" dirty="0"/>
              <a:t>Sun goddess, emperor of Japan is descended from her</a:t>
            </a:r>
          </a:p>
          <a:p>
            <a:r>
              <a:rPr lang="en-US" sz="1800" dirty="0"/>
              <a:t>Rubbed from Izanagi’s left eye</a:t>
            </a:r>
          </a:p>
          <a:p>
            <a:r>
              <a:rPr lang="en-US" sz="1800" dirty="0"/>
              <a:t>Used to share the sky with her husband Tsukuyomi until he killed the food goddess Uke </a:t>
            </a:r>
            <a:r>
              <a:rPr lang="en-US" sz="1800" dirty="0" err="1"/>
              <a:t>Mochi</a:t>
            </a:r>
            <a:r>
              <a:rPr lang="en-US" sz="1800" dirty="0"/>
              <a:t> out of disgust. She labeled him as evil and separated herself from him, creating day and night</a:t>
            </a:r>
          </a:p>
          <a:p>
            <a:pPr marL="13716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0087" y="34636"/>
            <a:ext cx="2433913" cy="2556164"/>
          </a:xfrm>
          <a:prstGeom prst="rect">
            <a:avLst/>
          </a:prstGeom>
        </p:spPr>
      </p:pic>
      <p:sp>
        <p:nvSpPr>
          <p:cNvPr id="5" name="TextBox 4"/>
          <p:cNvSpPr txBox="1"/>
          <p:nvPr/>
        </p:nvSpPr>
        <p:spPr>
          <a:xfrm>
            <a:off x="0" y="2819400"/>
            <a:ext cx="9144000" cy="4025717"/>
          </a:xfrm>
          <a:prstGeom prst="rect">
            <a:avLst/>
          </a:prstGeom>
          <a:noFill/>
        </p:spPr>
        <p:txBody>
          <a:bodyPr wrap="square" rtlCol="0">
            <a:spAutoFit/>
          </a:bodyPr>
          <a:lstStyle/>
          <a:p>
            <a:pPr marL="548640" lvl="0" indent="-411480">
              <a:spcBef>
                <a:spcPct val="20000"/>
              </a:spcBef>
              <a:buClr>
                <a:prstClr val="white">
                  <a:shade val="95000"/>
                </a:prstClr>
              </a:buClr>
              <a:buSzPct val="65000"/>
              <a:buFont typeface="Wingdings 2"/>
              <a:buChar char=""/>
            </a:pPr>
            <a:r>
              <a:rPr lang="en-US" dirty="0">
                <a:solidFill>
                  <a:prstClr val="white"/>
                </a:solidFill>
              </a:rPr>
              <a:t>When Izanagi ordered Susanoo to leave heaven, he bid her goodbye, but she doubted his sincerity. To prove it, Susanoo proposed a challenge in which they took an object of the other and birthed people from it. He birthed five men from her necklace, she birthed three women from his sword; she claimed victory because her item had produced men.</a:t>
            </a:r>
          </a:p>
          <a:p>
            <a:pPr marL="548640" lvl="0" indent="-411480">
              <a:spcBef>
                <a:spcPct val="20000"/>
              </a:spcBef>
              <a:buClr>
                <a:prstClr val="white">
                  <a:shade val="95000"/>
                </a:prstClr>
              </a:buClr>
              <a:buSzPct val="65000"/>
              <a:buFont typeface="Wingdings 2"/>
              <a:buChar char=""/>
            </a:pPr>
            <a:r>
              <a:rPr lang="en-US" dirty="0">
                <a:solidFill>
                  <a:prstClr val="white"/>
                </a:solidFill>
              </a:rPr>
              <a:t>Her rice fields were destroyed by Susanoo when he went on a rampage; he then threw a flayed pony at her loom and killed one of her attendants. She hid in the cave </a:t>
            </a:r>
            <a:r>
              <a:rPr lang="en-US" dirty="0" err="1">
                <a:solidFill>
                  <a:prstClr val="white"/>
                </a:solidFill>
              </a:rPr>
              <a:t>Ama</a:t>
            </a:r>
            <a:r>
              <a:rPr lang="en-US" dirty="0">
                <a:solidFill>
                  <a:prstClr val="white"/>
                </a:solidFill>
              </a:rPr>
              <a:t>-no-</a:t>
            </a:r>
            <a:r>
              <a:rPr lang="en-US" dirty="0" err="1">
                <a:solidFill>
                  <a:prstClr val="white"/>
                </a:solidFill>
              </a:rPr>
              <a:t>Iwato</a:t>
            </a:r>
            <a:r>
              <a:rPr lang="en-US" dirty="0">
                <a:solidFill>
                  <a:prstClr val="white"/>
                </a:solidFill>
              </a:rPr>
              <a:t>, thus hiding the sun. The goddess of merriment, </a:t>
            </a:r>
            <a:r>
              <a:rPr lang="en-US" dirty="0" err="1">
                <a:solidFill>
                  <a:prstClr val="white"/>
                </a:solidFill>
              </a:rPr>
              <a:t>Ame</a:t>
            </a:r>
            <a:r>
              <a:rPr lang="en-US" dirty="0">
                <a:solidFill>
                  <a:prstClr val="white"/>
                </a:solidFill>
              </a:rPr>
              <a:t>-no-</a:t>
            </a:r>
            <a:r>
              <a:rPr lang="en-US" dirty="0" err="1">
                <a:solidFill>
                  <a:prstClr val="white"/>
                </a:solidFill>
              </a:rPr>
              <a:t>Uzume</a:t>
            </a:r>
            <a:r>
              <a:rPr lang="en-US" dirty="0">
                <a:solidFill>
                  <a:prstClr val="white"/>
                </a:solidFill>
              </a:rPr>
              <a:t>, placed a mirror (</a:t>
            </a:r>
            <a:r>
              <a:rPr lang="en-US" dirty="0" err="1">
                <a:solidFill>
                  <a:prstClr val="white"/>
                </a:solidFill>
              </a:rPr>
              <a:t>Yata</a:t>
            </a:r>
            <a:r>
              <a:rPr lang="en-US" dirty="0">
                <a:solidFill>
                  <a:prstClr val="white"/>
                </a:solidFill>
              </a:rPr>
              <a:t> no </a:t>
            </a:r>
            <a:r>
              <a:rPr lang="en-US" dirty="0" err="1">
                <a:solidFill>
                  <a:prstClr val="white"/>
                </a:solidFill>
              </a:rPr>
              <a:t>Kagami</a:t>
            </a:r>
            <a:r>
              <a:rPr lang="en-US" dirty="0">
                <a:solidFill>
                  <a:prstClr val="white"/>
                </a:solidFill>
              </a:rPr>
              <a:t>) on a tree outside the cave, then danced on an upturned tub, drumming her feet. She then got naked, which made the other gods laugh, so Amaterasu went out to see what was going on. The ray “dawn” escapes, and Amaterasu is amazed at the beautiful goddess she sees, which is her own reflection in the mirror. While she is astonished, she is grabbed from the cave, which is sealed with a </a:t>
            </a:r>
            <a:r>
              <a:rPr lang="en-US" dirty="0" err="1">
                <a:solidFill>
                  <a:prstClr val="white"/>
                </a:solidFill>
              </a:rPr>
              <a:t>shimenawa</a:t>
            </a:r>
            <a:r>
              <a:rPr lang="en-US" dirty="0">
                <a:solidFill>
                  <a:prstClr val="white"/>
                </a:solidFill>
              </a:rPr>
              <a:t> (a type of rope</a:t>
            </a:r>
            <a:r>
              <a:rPr lang="en-US" dirty="0" smtClean="0">
                <a:solidFill>
                  <a:prstClr val="white"/>
                </a:solidFill>
              </a:rPr>
              <a:t>).</a:t>
            </a:r>
            <a:endParaRPr lang="en-US" dirty="0">
              <a:solidFill>
                <a:prstClr val="white"/>
              </a:solidFill>
            </a:endParaRPr>
          </a:p>
        </p:txBody>
      </p:sp>
    </p:spTree>
    <p:extLst>
      <p:ext uri="{BB962C8B-B14F-4D97-AF65-F5344CB8AC3E}">
        <p14:creationId xmlns:p14="http://schemas.microsoft.com/office/powerpoint/2010/main" val="1932385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AMATERASU</a:t>
            </a:r>
            <a:endParaRPr lang="en-US" dirty="0"/>
          </a:p>
        </p:txBody>
      </p:sp>
      <p:sp>
        <p:nvSpPr>
          <p:cNvPr id="3" name="Content Placeholder 2"/>
          <p:cNvSpPr>
            <a:spLocks noGrp="1"/>
          </p:cNvSpPr>
          <p:nvPr>
            <p:ph idx="1"/>
          </p:nvPr>
        </p:nvSpPr>
        <p:spPr/>
        <p:txBody>
          <a:bodyPr/>
          <a:lstStyle/>
          <a:p>
            <a:pPr lvl="0">
              <a:buClr>
                <a:prstClr val="white">
                  <a:shade val="95000"/>
                </a:prstClr>
              </a:buClr>
            </a:pPr>
            <a:r>
              <a:rPr lang="en-US" dirty="0">
                <a:solidFill>
                  <a:prstClr val="white"/>
                </a:solidFill>
              </a:rPr>
              <a:t>She gave her grandson </a:t>
            </a:r>
            <a:r>
              <a:rPr lang="en-US" dirty="0" err="1">
                <a:solidFill>
                  <a:prstClr val="white"/>
                </a:solidFill>
              </a:rPr>
              <a:t>Ninigi</a:t>
            </a:r>
            <a:r>
              <a:rPr lang="en-US" dirty="0">
                <a:solidFill>
                  <a:prstClr val="white"/>
                </a:solidFill>
              </a:rPr>
              <a:t>, the great-grandfather of </a:t>
            </a:r>
            <a:r>
              <a:rPr lang="en-US" dirty="0" err="1">
                <a:solidFill>
                  <a:prstClr val="white"/>
                </a:solidFill>
              </a:rPr>
              <a:t>Jimmu</a:t>
            </a:r>
            <a:r>
              <a:rPr lang="en-US" dirty="0">
                <a:solidFill>
                  <a:prstClr val="white"/>
                </a:solidFill>
              </a:rPr>
              <a:t>, first Emperor of Japan, the Three Imperial Regalia: </a:t>
            </a:r>
            <a:r>
              <a:rPr lang="en-US" dirty="0" err="1">
                <a:solidFill>
                  <a:prstClr val="white"/>
                </a:solidFill>
              </a:rPr>
              <a:t>Yata</a:t>
            </a:r>
            <a:r>
              <a:rPr lang="en-US" dirty="0">
                <a:solidFill>
                  <a:prstClr val="white"/>
                </a:solidFill>
              </a:rPr>
              <a:t> no </a:t>
            </a:r>
            <a:r>
              <a:rPr lang="en-US" dirty="0" err="1">
                <a:solidFill>
                  <a:prstClr val="white"/>
                </a:solidFill>
              </a:rPr>
              <a:t>Kagami</a:t>
            </a:r>
            <a:r>
              <a:rPr lang="en-US" dirty="0">
                <a:solidFill>
                  <a:prstClr val="white"/>
                </a:solidFill>
              </a:rPr>
              <a:t> (mirror), </a:t>
            </a:r>
            <a:r>
              <a:rPr lang="en-US" dirty="0" err="1">
                <a:solidFill>
                  <a:prstClr val="white"/>
                </a:solidFill>
              </a:rPr>
              <a:t>Yasakani</a:t>
            </a:r>
            <a:r>
              <a:rPr lang="en-US" dirty="0">
                <a:solidFill>
                  <a:prstClr val="white"/>
                </a:solidFill>
              </a:rPr>
              <a:t> no </a:t>
            </a:r>
            <a:r>
              <a:rPr lang="en-US" dirty="0" err="1">
                <a:solidFill>
                  <a:prstClr val="white"/>
                </a:solidFill>
              </a:rPr>
              <a:t>Magatama</a:t>
            </a:r>
            <a:r>
              <a:rPr lang="en-US" dirty="0">
                <a:solidFill>
                  <a:prstClr val="white"/>
                </a:solidFill>
              </a:rPr>
              <a:t> (jewel), and </a:t>
            </a:r>
            <a:r>
              <a:rPr lang="en-US" dirty="0" err="1">
                <a:solidFill>
                  <a:prstClr val="white"/>
                </a:solidFill>
              </a:rPr>
              <a:t>Kusanagi</a:t>
            </a:r>
            <a:r>
              <a:rPr lang="en-US" dirty="0">
                <a:solidFill>
                  <a:prstClr val="white"/>
                </a:solidFill>
              </a:rPr>
              <a:t>-no-</a:t>
            </a:r>
            <a:r>
              <a:rPr lang="en-US" dirty="0" err="1">
                <a:solidFill>
                  <a:prstClr val="white"/>
                </a:solidFill>
              </a:rPr>
              <a:t>Tsurugi</a:t>
            </a:r>
            <a:r>
              <a:rPr lang="en-US" dirty="0">
                <a:solidFill>
                  <a:prstClr val="white"/>
                </a:solidFill>
              </a:rPr>
              <a:t> (sword)</a:t>
            </a:r>
          </a:p>
          <a:p>
            <a:pPr lvl="0">
              <a:buClr>
                <a:prstClr val="white">
                  <a:shade val="95000"/>
                </a:prstClr>
              </a:buClr>
            </a:pPr>
            <a:r>
              <a:rPr lang="en-US" dirty="0">
                <a:solidFill>
                  <a:prstClr val="white"/>
                </a:solidFill>
              </a:rPr>
              <a:t>Worshipped at the </a:t>
            </a:r>
            <a:r>
              <a:rPr lang="en-US" dirty="0" err="1">
                <a:solidFill>
                  <a:prstClr val="white"/>
                </a:solidFill>
              </a:rPr>
              <a:t>Ise</a:t>
            </a:r>
            <a:r>
              <a:rPr lang="en-US" dirty="0">
                <a:solidFill>
                  <a:prstClr val="white"/>
                </a:solidFill>
              </a:rPr>
              <a:t> </a:t>
            </a:r>
            <a:r>
              <a:rPr lang="en-US" dirty="0" smtClean="0">
                <a:solidFill>
                  <a:prstClr val="white"/>
                </a:solidFill>
              </a:rPr>
              <a:t>shrine</a:t>
            </a:r>
          </a:p>
          <a:p>
            <a:pPr lvl="1">
              <a:buClr>
                <a:prstClr val="white">
                  <a:shade val="95000"/>
                </a:prstClr>
              </a:buClr>
            </a:pPr>
            <a:r>
              <a:rPr lang="en-US" dirty="0" smtClean="0">
                <a:solidFill>
                  <a:prstClr val="white"/>
                </a:solidFill>
              </a:rPr>
              <a:t>Torn down and rebuilt every 20 years</a:t>
            </a:r>
            <a:endParaRPr lang="en-US" dirty="0">
              <a:solidFill>
                <a:prstClr val="white"/>
              </a:solidFill>
            </a:endParaRPr>
          </a:p>
          <a:p>
            <a:endParaRPr lang="en-US" dirty="0"/>
          </a:p>
        </p:txBody>
      </p:sp>
    </p:spTree>
    <p:extLst>
      <p:ext uri="{BB962C8B-B14F-4D97-AF65-F5344CB8AC3E}">
        <p14:creationId xmlns:p14="http://schemas.microsoft.com/office/powerpoint/2010/main" val="441805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ALSO CHECK OUT</a:t>
            </a:r>
            <a:endParaRPr lang="en-US" dirty="0"/>
          </a:p>
        </p:txBody>
      </p:sp>
      <p:sp>
        <p:nvSpPr>
          <p:cNvPr id="3" name="Content Placeholder 2"/>
          <p:cNvSpPr>
            <a:spLocks noGrp="1"/>
          </p:cNvSpPr>
          <p:nvPr>
            <p:ph idx="1"/>
          </p:nvPr>
        </p:nvSpPr>
        <p:spPr/>
        <p:txBody>
          <a:bodyPr/>
          <a:lstStyle/>
          <a:p>
            <a:r>
              <a:rPr lang="en-US" dirty="0" smtClean="0"/>
              <a:t>These are just a few of the myth systems commonly tossed up in quizbowl, but expect others you may not be familiar with, especially on higher difficulties like nationals!</a:t>
            </a:r>
          </a:p>
          <a:p>
            <a:r>
              <a:rPr lang="en-US" dirty="0" smtClean="0"/>
              <a:t>If you are interested in world myth, check out Irish, </a:t>
            </a:r>
            <a:r>
              <a:rPr lang="en-US" b="1" dirty="0" smtClean="0"/>
              <a:t>Finnish</a:t>
            </a:r>
            <a:r>
              <a:rPr lang="en-US" dirty="0" smtClean="0"/>
              <a:t> (Kalevala), Russian/Slavic, Native American (esp. Inuit), </a:t>
            </a:r>
            <a:r>
              <a:rPr lang="en-US" b="1" dirty="0" smtClean="0"/>
              <a:t>Mayan</a:t>
            </a:r>
            <a:r>
              <a:rPr lang="en-US" dirty="0" smtClean="0"/>
              <a:t>, </a:t>
            </a:r>
            <a:r>
              <a:rPr lang="en-US" b="1" dirty="0" smtClean="0"/>
              <a:t>Aztec</a:t>
            </a:r>
            <a:r>
              <a:rPr lang="en-US" dirty="0" smtClean="0"/>
              <a:t>, Inca, </a:t>
            </a:r>
            <a:r>
              <a:rPr lang="en-US" b="1" dirty="0" smtClean="0"/>
              <a:t>Chinese</a:t>
            </a:r>
            <a:r>
              <a:rPr lang="en-US" dirty="0" smtClean="0"/>
              <a:t>, West African</a:t>
            </a:r>
            <a:endParaRPr lang="en-US" dirty="0"/>
          </a:p>
        </p:txBody>
      </p:sp>
    </p:spTree>
    <p:extLst>
      <p:ext uri="{BB962C8B-B14F-4D97-AF65-F5344CB8AC3E}">
        <p14:creationId xmlns:p14="http://schemas.microsoft.com/office/powerpoint/2010/main" val="743543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128</TotalTime>
  <Words>3313</Words>
  <Application>Microsoft Office PowerPoint</Application>
  <PresentationFormat>On-screen Show (4:3)</PresentationFormat>
  <Paragraphs>248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Apex</vt:lpstr>
      <vt:lpstr>PANTHEONS</vt:lpstr>
      <vt:lpstr>BEFORE YOU GO ON</vt:lpstr>
      <vt:lpstr>GREEK</vt:lpstr>
      <vt:lpstr>POSEIDON</vt:lpstr>
      <vt:lpstr>POSEIDON</vt:lpstr>
      <vt:lpstr>ARES</vt:lpstr>
      <vt:lpstr>ARES</vt:lpstr>
      <vt:lpstr>Dionysus</vt:lpstr>
      <vt:lpstr>Dionysus</vt:lpstr>
      <vt:lpstr>Dionysus</vt:lpstr>
      <vt:lpstr>NORSE</vt:lpstr>
      <vt:lpstr>ODIN</vt:lpstr>
      <vt:lpstr>THOR</vt:lpstr>
      <vt:lpstr>EGYPTIAN</vt:lpstr>
      <vt:lpstr>OSIRIS</vt:lpstr>
      <vt:lpstr>RA</vt:lpstr>
      <vt:lpstr>HINDU</vt:lpstr>
      <vt:lpstr>SHIVA</vt:lpstr>
      <vt:lpstr>GANESHA</vt:lpstr>
      <vt:lpstr>GANESHA</vt:lpstr>
      <vt:lpstr>SHINTO</vt:lpstr>
      <vt:lpstr>IZANAGI and IZANAMI</vt:lpstr>
      <vt:lpstr>IZANAGI and IZANAMI</vt:lpstr>
      <vt:lpstr>AMATERASU</vt:lpstr>
      <vt:lpstr>AMATERASU</vt:lpstr>
      <vt:lpstr>ALSO CHECK OUT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PANTHEONS</dc:title>
  <dc:creator>Jack Watts</dc:creator>
  <cp:lastModifiedBy>Jack Watts</cp:lastModifiedBy>
  <cp:revision>12</cp:revision>
  <dcterms:created xsi:type="dcterms:W3CDTF">2015-08-01T05:35:14Z</dcterms:created>
  <dcterms:modified xsi:type="dcterms:W3CDTF">2015-08-01T07:44:09Z</dcterms:modified>
</cp:coreProperties>
</file>