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5" r:id="rId9"/>
    <p:sldId id="262" r:id="rId10"/>
    <p:sldId id="264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62" autoAdjust="0"/>
    <p:restoredTop sz="94660"/>
  </p:normalViewPr>
  <p:slideViewPr>
    <p:cSldViewPr snapToGrid="0">
      <p:cViewPr varScale="1">
        <p:scale>
          <a:sx n="81" d="100"/>
          <a:sy n="81" d="100"/>
        </p:scale>
        <p:origin x="61" y="1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306E8D-7C79-4C56-BD37-A466D952057F}" type="datetimeFigureOut">
              <a:rPr lang="en-US" smtClean="0"/>
              <a:t>8/4/2017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FDBF3-A8D9-48E7-B7AD-EB708FB52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941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</a:t>
            </a:r>
            <a:r>
              <a:rPr lang="en-US" dirty="0" err="1"/>
              <a:t>MissMJ</a:t>
            </a:r>
            <a:r>
              <a:rPr lang="en-US" dirty="0"/>
              <a:t> [CC BY 3.0 (http://creativecommons.org/licenses/by/3.0) or Public domain], via Wikimedia Commons</a:t>
            </a:r>
          </a:p>
          <a:p>
            <a:endParaRPr lang="en-US" dirty="0"/>
          </a:p>
          <a:p>
            <a:r>
              <a:rPr lang="en-US" dirty="0"/>
              <a:t>By </a:t>
            </a:r>
            <a:r>
              <a:rPr lang="en-US" dirty="0" err="1"/>
              <a:t>Headbomb</a:t>
            </a:r>
            <a:r>
              <a:rPr lang="en-US" dirty="0"/>
              <a:t> (Own work) [CC BY-SA 3.0 (http://creativecommons.org/licenses/by-sa/3.0) or GFDL (http://www.gnu.org/copyleft/fdl.html)], via Wikimedia Commons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FDBF3-A8D9-48E7-B7AD-EB708FB5249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71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Intersection of Physics and Chemistry</a:t>
            </a:r>
          </a:p>
          <a:p>
            <a:endParaRPr lang="en-US" dirty="0"/>
          </a:p>
          <a:p>
            <a:r>
              <a:rPr lang="en-US" dirty="0"/>
              <a:t>By </a:t>
            </a:r>
            <a:r>
              <a:rPr lang="en-US" dirty="0" err="1"/>
              <a:t>Svdmolen</a:t>
            </a:r>
            <a:r>
              <a:rPr lang="en-US" dirty="0"/>
              <a:t>/</a:t>
            </a:r>
            <a:r>
              <a:rPr lang="en-US" dirty="0" err="1"/>
              <a:t>Jeanot</a:t>
            </a:r>
            <a:r>
              <a:rPr lang="en-US" dirty="0"/>
              <a:t> (converted by King of Hearts) (</a:t>
            </a:r>
            <a:r>
              <a:rPr lang="en-US" dirty="0" err="1"/>
              <a:t>Image:Atom.png</a:t>
            </a:r>
            <a:r>
              <a:rPr lang="en-US" dirty="0"/>
              <a:t>) [GFDL (http://www.gnu.org/copyleft/fdl.html) or CC-BY-SA-3.0 (http://creativecommons.org/licenses/by-sa/3.0/)], via Wikimedia Commons</a:t>
            </a:r>
          </a:p>
          <a:p>
            <a:endParaRPr lang="en-US" dirty="0"/>
          </a:p>
          <a:p>
            <a:r>
              <a:rPr lang="en-US" dirty="0"/>
              <a:t>By </a:t>
            </a:r>
            <a:r>
              <a:rPr lang="en-US" dirty="0" err="1"/>
              <a:t>Kurzon</a:t>
            </a:r>
            <a:r>
              <a:rPr lang="en-US" dirty="0"/>
              <a:t> (Own work) [CC BY-SA 3.0 (http://creativecommons.org/licenses/by-sa/3.0)], via Wikimedia Commons</a:t>
            </a:r>
          </a:p>
          <a:p>
            <a:endParaRPr lang="en-US" dirty="0"/>
          </a:p>
          <a:p>
            <a:r>
              <a:rPr lang="en-US" dirty="0"/>
              <a:t>By Carlo </a:t>
            </a:r>
            <a:r>
              <a:rPr lang="en-US" dirty="0" err="1"/>
              <a:t>Barraco</a:t>
            </a:r>
            <a:r>
              <a:rPr lang="en-US" dirty="0"/>
              <a:t> [GPL (http://www.gnu.org/licenses/gpl.html)], via Wikimedia Commons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FDBF3-A8D9-48E7-B7AD-EB708FB5249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103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Pauli exclusion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FDBF3-A8D9-48E7-B7AD-EB708FB5249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8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Victor </a:t>
            </a:r>
            <a:r>
              <a:rPr lang="en-US" dirty="0" err="1"/>
              <a:t>Blacus</a:t>
            </a:r>
            <a:r>
              <a:rPr lang="en-US" dirty="0"/>
              <a:t> (SVG version of File:Electromagnetic-Spectrum.png) [CC BY-SA 3.0 (http://creativecommons.org/licenses/by-sa/3.0)], via Wikimedia Commons</a:t>
            </a:r>
          </a:p>
          <a:p>
            <a:endParaRPr lang="en-US" dirty="0"/>
          </a:p>
          <a:p>
            <a:r>
              <a:rPr lang="en-US" dirty="0"/>
              <a:t>By </a:t>
            </a:r>
            <a:r>
              <a:rPr lang="en-US" dirty="0" err="1"/>
              <a:t>Wolfmankurd</a:t>
            </a:r>
            <a:r>
              <a:rPr lang="en-US" dirty="0"/>
              <a:t> (</a:t>
            </a:r>
            <a:r>
              <a:rPr lang="en-US" dirty="0" err="1"/>
              <a:t>en:Inkscape</a:t>
            </a:r>
            <a:r>
              <a:rPr lang="en-US" dirty="0"/>
              <a:t>) [GFDL (http://www.gnu.org/copyleft/fdl.html) or CC-BY-SA-3.0 (http://creativecommons.org/licenses/by-sa/3.0/)], via Wikimedia Commons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FDBF3-A8D9-48E7-B7AD-EB708FB5249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11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DF23B-212C-4C66-98B4-44E0BAB759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35B234-AE92-4113-BE70-98FE5C24B5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168366-4F0C-4EA2-8E36-565E2895F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2FF6-74F1-48FD-A675-C71AB134E52A}" type="datetimeFigureOut">
              <a:rPr lang="it-IT" smtClean="0"/>
              <a:t>04/08/2017</a:t>
            </a:fld>
            <a:endParaRPr lang="it-I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7EB59-2C51-4FE1-8D00-049072EF8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9E7D50-9303-4C06-8D61-12AAFA139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86CB3-C4DD-4CA9-A931-073F1E7FE6A4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0108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1F683-6C89-409B-AD82-51691DC63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78553-2196-403F-A5A7-E338C8E45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BBB22-1C5C-44B7-9F74-247004858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2FF6-74F1-48FD-A675-C71AB134E52A}" type="datetimeFigureOut">
              <a:rPr lang="it-IT" smtClean="0"/>
              <a:t>04/08/2017</a:t>
            </a:fld>
            <a:endParaRPr lang="it-I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749AB-F3E5-4F42-8456-769555AFE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9BF3F-7AE2-467C-9C54-ED6BBFE24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86CB3-C4DD-4CA9-A931-073F1E7FE6A4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10065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BBD09-4156-421F-84BC-C708A01D9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08390-EC7E-4D8A-A6CC-9E2BEE6FE8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6FA68-F25F-4130-A15F-5B4E0C1E1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2FF6-74F1-48FD-A675-C71AB134E52A}" type="datetimeFigureOut">
              <a:rPr lang="it-IT" smtClean="0"/>
              <a:t>04/08/2017</a:t>
            </a:fld>
            <a:endParaRPr lang="it-I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E442D-E671-4A1E-BC23-0770881BF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EDE1A-6B71-4FD6-8D12-206B9097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86CB3-C4DD-4CA9-A931-073F1E7FE6A4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0036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33005-43C6-42F2-BACD-E0D2CEDF1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3071B-6094-4041-9A39-863E1626CC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C82296-361C-4E9B-BA01-A1E5DE98F6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309374-29A5-4A1F-A5EC-FBB2F5546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2FF6-74F1-48FD-A675-C71AB134E52A}" type="datetimeFigureOut">
              <a:rPr lang="it-IT" smtClean="0"/>
              <a:t>04/08/2017</a:t>
            </a:fld>
            <a:endParaRPr lang="it-I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EC582B-0C2B-40CC-91E5-9A4672663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EE79F4-7435-478D-8001-9547162FA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86CB3-C4DD-4CA9-A931-073F1E7FE6A4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7606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12FB6-86EF-4EE6-962D-DFED0A01C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8FAD43-0A0A-4D7F-8AF7-8903AB05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99389-B45D-44D9-8012-BA7BCDD04A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82146F-BAE2-4FAF-9F34-4150DBC973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C78834-64D6-4F35-8EE7-EE65E1AD2B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661773-56A5-43FD-AD9F-3B5960E70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2FF6-74F1-48FD-A675-C71AB134E52A}" type="datetimeFigureOut">
              <a:rPr lang="it-IT" smtClean="0"/>
              <a:t>04/08/2017</a:t>
            </a:fld>
            <a:endParaRPr lang="it-IT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049F40-1FF7-4F10-AA54-560278B31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1CF85B-3533-4012-A53A-48C863AF7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86CB3-C4DD-4CA9-A931-073F1E7FE6A4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13788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3DD0C-ABC3-439F-9617-FB28BD959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3053B9-7A39-4DCE-8404-36D2368B1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2FF6-74F1-48FD-A675-C71AB134E52A}" type="datetimeFigureOut">
              <a:rPr lang="it-IT" smtClean="0"/>
              <a:t>04/08/2017</a:t>
            </a:fld>
            <a:endParaRPr lang="it-I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1285D-43A1-4F6E-96FC-54D164AF5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99BD3F-2ACA-4DD6-AB8D-E4A9C2558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86CB3-C4DD-4CA9-A931-073F1E7FE6A4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88166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8D6387-4FB7-48E7-B0DF-A2249D518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2FF6-74F1-48FD-A675-C71AB134E52A}" type="datetimeFigureOut">
              <a:rPr lang="it-IT" smtClean="0"/>
              <a:t>04/08/2017</a:t>
            </a:fld>
            <a:endParaRPr lang="it-I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771ED4-5F16-419B-8A9D-5E9F7C455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F0B95-F6A1-4FA9-B548-6AA006DD0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86CB3-C4DD-4CA9-A931-073F1E7FE6A4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16117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D4A5C-780D-439B-B46C-21758D092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B6362-8B9C-471D-9195-C913CC31B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7B7DB-EE4C-4037-8F6D-24F727BC7B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1914A2-03B3-4015-ABAC-FCFAF391D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2FF6-74F1-48FD-A675-C71AB134E52A}" type="datetimeFigureOut">
              <a:rPr lang="it-IT" smtClean="0"/>
              <a:t>04/08/2017</a:t>
            </a:fld>
            <a:endParaRPr lang="it-I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3B1A83-AE3A-4F59-BC8E-3BE727A1E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B8706F-151B-4C68-8DC1-E3BA210D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86CB3-C4DD-4CA9-A931-073F1E7FE6A4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56361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81D58-935B-4210-A4DA-39EBE5382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CB737A-039C-41BD-80BC-598728ED51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C09AEF-88F6-46D7-A4BE-F584E237A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03C0E-29EF-4858-AE0F-4D9D64A00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2FF6-74F1-48FD-A675-C71AB134E52A}" type="datetimeFigureOut">
              <a:rPr lang="it-IT" smtClean="0"/>
              <a:t>04/08/2017</a:t>
            </a:fld>
            <a:endParaRPr lang="it-I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E3953E-64E6-4634-9D0C-F6165A88A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C90494-4D6F-4DFB-A747-6B48BFACA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86CB3-C4DD-4CA9-A931-073F1E7FE6A4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5132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662E3-7F52-4AAB-A820-D1C4DAF09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C63D6D-B75A-4B35-A110-B82395B7D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512A8-D5CD-4644-BC3B-1E4B4C70B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2FF6-74F1-48FD-A675-C71AB134E52A}" type="datetimeFigureOut">
              <a:rPr lang="it-IT" smtClean="0"/>
              <a:t>04/08/2017</a:t>
            </a:fld>
            <a:endParaRPr lang="it-I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A1C14-1C0E-422A-B5E7-943A90FF0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2F79C-B6FD-4382-AB56-88FC4130A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86CB3-C4DD-4CA9-A931-073F1E7FE6A4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41245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EFB8DC-A805-482A-8B34-5C08EF8F3B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275FDD-0B3F-4FAD-940A-2AE542029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E8991-BB85-4954-8B86-25CE19C59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2FF6-74F1-48FD-A675-C71AB134E52A}" type="datetimeFigureOut">
              <a:rPr lang="it-IT" smtClean="0"/>
              <a:t>04/08/2017</a:t>
            </a:fld>
            <a:endParaRPr lang="it-I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63A75-6FB3-4867-B3A1-4C426477E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8BB33-22B5-4EBD-AC95-DA871C01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86CB3-C4DD-4CA9-A931-073F1E7FE6A4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3059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55795C-12E8-47EF-BC01-DD380670D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D29883-618B-45AC-B743-261A87C18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91922-96A3-498F-9B36-87EBEFFAAF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62FF6-74F1-48FD-A675-C71AB134E52A}" type="datetimeFigureOut">
              <a:rPr lang="it-IT" smtClean="0"/>
              <a:t>04/08/2017</a:t>
            </a:fld>
            <a:endParaRPr lang="it-I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9E39F-5615-4246-BFFC-F829D9C2C0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DA9991-8170-4311-BF22-8027ACE92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86CB3-C4DD-4CA9-A931-073F1E7FE6A4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5365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/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Connector 20">
            <a:extLst/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/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/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/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/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3EEC1A-6C4C-4238-AD9D-D16160040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257" y="4525347"/>
            <a:ext cx="6939722" cy="1737360"/>
          </a:xfrm>
        </p:spPr>
        <p:txBody>
          <a:bodyPr anchor="t">
            <a:normAutofit/>
          </a:bodyPr>
          <a:lstStyle/>
          <a:p>
            <a:pPr algn="l"/>
            <a:r>
              <a:rPr lang="en-US"/>
              <a:t>Particle Physics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A2E60C-303E-4A18-85C8-B7EF527B68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50762" y="4525347"/>
            <a:ext cx="3211288" cy="1737360"/>
          </a:xfrm>
        </p:spPr>
        <p:txBody>
          <a:bodyPr>
            <a:normAutofit/>
          </a:bodyPr>
          <a:lstStyle/>
          <a:p>
            <a:pPr algn="l"/>
            <a:endParaRPr lang="en-US"/>
          </a:p>
          <a:p>
            <a:pPr algn="l"/>
            <a:r>
              <a:rPr lang="en-US"/>
              <a:t>DCC Academic Team Camp 2017</a:t>
            </a:r>
          </a:p>
        </p:txBody>
      </p:sp>
    </p:spTree>
    <p:extLst>
      <p:ext uri="{BB962C8B-B14F-4D97-AF65-F5344CB8AC3E}">
        <p14:creationId xmlns:p14="http://schemas.microsoft.com/office/powerpoint/2010/main" val="2038816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D7C4B-0C5B-4CC4-B74F-DC9B2CA19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689" y="340604"/>
            <a:ext cx="8534400" cy="1506537"/>
          </a:xfrm>
        </p:spPr>
        <p:txBody>
          <a:bodyPr/>
          <a:lstStyle/>
          <a:p>
            <a:r>
              <a:rPr lang="en-US" dirty="0"/>
              <a:t>An Overview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0D777B-AABF-41D7-A270-F928E71269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689" y="1847141"/>
            <a:ext cx="4547638" cy="435133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2283C5-265D-4AD7-8ECE-1A516FBB15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116" y="2115965"/>
            <a:ext cx="6297684" cy="36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18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27F4C-E596-4BDA-88A3-0165C8DE0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Fundamental or Composite (Hadrons) </a:t>
            </a:r>
          </a:p>
          <a:p>
            <a:r>
              <a:rPr lang="en-US" dirty="0"/>
              <a:t>Spin </a:t>
            </a:r>
          </a:p>
          <a:p>
            <a:pPr lvl="1"/>
            <a:r>
              <a:rPr lang="en-US" dirty="0"/>
              <a:t>fermion or boson</a:t>
            </a:r>
          </a:p>
          <a:p>
            <a:r>
              <a:rPr lang="en-US" dirty="0"/>
              <a:t>Other Properties</a:t>
            </a:r>
          </a:p>
          <a:p>
            <a:pPr lvl="1"/>
            <a:r>
              <a:rPr lang="en-US" dirty="0"/>
              <a:t>flavor/color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3A0EC9-FEE6-458E-A876-73005DF18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Classify Particles?</a:t>
            </a:r>
          </a:p>
        </p:txBody>
      </p:sp>
    </p:spTree>
    <p:extLst>
      <p:ext uri="{BB962C8B-B14F-4D97-AF65-F5344CB8AC3E}">
        <p14:creationId xmlns:p14="http://schemas.microsoft.com/office/powerpoint/2010/main" val="95015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786BE3E-1C05-4E72-B451-764648AF3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635" y="3245235"/>
            <a:ext cx="2888140" cy="28421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320646-CAF2-466F-B50F-5E6FC1EA81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194" y="2236898"/>
            <a:ext cx="4129806" cy="385051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BE7A6-D408-4080-AA38-F8141C71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224" y="1888366"/>
            <a:ext cx="8534400" cy="3614738"/>
          </a:xfrm>
        </p:spPr>
        <p:txBody>
          <a:bodyPr/>
          <a:lstStyle/>
          <a:p>
            <a:r>
              <a:rPr lang="en-US" dirty="0"/>
              <a:t>Nucleus</a:t>
            </a:r>
          </a:p>
          <a:p>
            <a:pPr lvl="1"/>
            <a:r>
              <a:rPr lang="en-US" dirty="0"/>
              <a:t>Rutherford gold foil/Geiger-Marsden experiment</a:t>
            </a:r>
          </a:p>
          <a:p>
            <a:pPr lvl="1"/>
            <a:r>
              <a:rPr lang="en-US" dirty="0"/>
              <a:t>protons/neutrons</a:t>
            </a:r>
          </a:p>
          <a:p>
            <a:pPr lvl="1"/>
            <a:r>
              <a:rPr lang="en-US" dirty="0"/>
              <a:t>strong nuclear force</a:t>
            </a:r>
          </a:p>
          <a:p>
            <a:r>
              <a:rPr lang="en-US" dirty="0"/>
              <a:t>Electron Cloud</a:t>
            </a:r>
          </a:p>
          <a:p>
            <a:pPr lvl="1"/>
            <a:r>
              <a:rPr lang="en-US" dirty="0"/>
              <a:t>Heisenberg Uncertainty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930F42DC-BDA3-4788-8A5A-CA7AAEFF4A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716" y="381829"/>
            <a:ext cx="1843614" cy="16573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2EDB23-BF89-4025-B007-7BF891CF1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24" y="381829"/>
            <a:ext cx="8534400" cy="1506537"/>
          </a:xfrm>
        </p:spPr>
        <p:txBody>
          <a:bodyPr/>
          <a:lstStyle/>
          <a:p>
            <a:r>
              <a:rPr lang="en-US" dirty="0"/>
              <a:t>Atomic Level</a:t>
            </a:r>
          </a:p>
        </p:txBody>
      </p:sp>
    </p:spTree>
    <p:extLst>
      <p:ext uri="{BB962C8B-B14F-4D97-AF65-F5344CB8AC3E}">
        <p14:creationId xmlns:p14="http://schemas.microsoft.com/office/powerpoint/2010/main" val="73128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D4EB9-997A-4443-99AE-3421E44DA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Wave-Particle Duality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3396C-6D03-4FC1-925A-DE351237D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Electrons</a:t>
            </a:r>
          </a:p>
          <a:p>
            <a:pPr lvl="1"/>
            <a:r>
              <a:rPr lang="en-US" dirty="0"/>
              <a:t>J.J. Thomson – travel through vacuum tubes</a:t>
            </a:r>
          </a:p>
          <a:p>
            <a:pPr lvl="1"/>
            <a:r>
              <a:rPr lang="en-US" dirty="0"/>
              <a:t>double-slit experiment</a:t>
            </a:r>
          </a:p>
          <a:p>
            <a:pPr lvl="1"/>
            <a:r>
              <a:rPr lang="en-US" dirty="0"/>
              <a:t>photons, etc.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1B32B-AEB0-4D54-A1FD-58A4F47E1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78" y="3301042"/>
            <a:ext cx="5660224" cy="271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5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7673DC-53A8-4CEE-B193-90ADE23960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5773" r="1" b="1"/>
          <a:stretch/>
        </p:blipFill>
        <p:spPr>
          <a:xfrm>
            <a:off x="6302514" y="1984075"/>
            <a:ext cx="5249823" cy="4233844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55ABA-9C94-43DF-9B43-9CEDF5628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261465"/>
            <a:ext cx="3667039" cy="1676603"/>
          </a:xfrm>
        </p:spPr>
        <p:txBody>
          <a:bodyPr>
            <a:normAutofit/>
          </a:bodyPr>
          <a:lstStyle/>
          <a:p>
            <a:r>
              <a:rPr lang="en-US" dirty="0"/>
              <a:t>Spin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5879-B6CA-45B3-B513-A19B703F3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1938068"/>
            <a:ext cx="4774210" cy="4285752"/>
          </a:xfrm>
        </p:spPr>
        <p:txBody>
          <a:bodyPr>
            <a:normAutofit/>
          </a:bodyPr>
          <a:lstStyle/>
          <a:p>
            <a:r>
              <a:rPr lang="en-US" dirty="0"/>
              <a:t>Intrinsic Angular Momentum</a:t>
            </a:r>
          </a:p>
          <a:p>
            <a:r>
              <a:rPr lang="en-US" dirty="0"/>
              <a:t>Stern-Gerlach experiment</a:t>
            </a:r>
          </a:p>
          <a:p>
            <a:pPr lvl="1"/>
            <a:r>
              <a:rPr lang="en-US" dirty="0"/>
              <a:t>shoot Ag atoms through an inhomogeneous magnetic field</a:t>
            </a:r>
          </a:p>
          <a:p>
            <a:pPr lvl="1"/>
            <a:r>
              <a:rPr lang="en-US" dirty="0"/>
              <a:t>atoms deflect up or down</a:t>
            </a:r>
          </a:p>
          <a:p>
            <a:r>
              <a:rPr lang="en-US" dirty="0"/>
              <a:t>Fermions – quarks, electrons (leptons)</a:t>
            </a:r>
          </a:p>
          <a:p>
            <a:r>
              <a:rPr lang="en-US" dirty="0"/>
              <a:t>Bosons – photons, </a:t>
            </a:r>
            <a:r>
              <a:rPr lang="en-US" dirty="0" err="1"/>
              <a:t>higgs</a:t>
            </a:r>
            <a:r>
              <a:rPr lang="en-US" dirty="0"/>
              <a:t> boson, other gauge bosons</a:t>
            </a:r>
          </a:p>
        </p:txBody>
      </p:sp>
    </p:spTree>
    <p:extLst>
      <p:ext uri="{BB962C8B-B14F-4D97-AF65-F5344CB8AC3E}">
        <p14:creationId xmlns:p14="http://schemas.microsoft.com/office/powerpoint/2010/main" val="165517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943676C2-21D4-4411-AE1E-6FCA3426B97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287546"/>
                <a:ext cx="5181600" cy="637204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Protons</a:t>
                </a:r>
              </a:p>
              <a:p>
                <a:r>
                  <a:rPr lang="en-US" dirty="0"/>
                  <a:t>charge = +1</a:t>
                </a:r>
                <a:r>
                  <a:rPr lang="en-US" i="1" dirty="0"/>
                  <a:t>e</a:t>
                </a:r>
              </a:p>
              <a:p>
                <a:r>
                  <a:rPr lang="en-US" dirty="0"/>
                  <a:t>composed of 2 up and 1 down quark</a:t>
                </a:r>
              </a:p>
              <a:p>
                <a:r>
                  <a:rPr lang="en-US" dirty="0"/>
                  <a:t>decay on the order of 10^30 yrs.</a:t>
                </a:r>
              </a:p>
              <a:p>
                <a:r>
                  <a:rPr lang="en-US" dirty="0"/>
                  <a:t>free ones are the main component of cosmic rays</a:t>
                </a:r>
              </a:p>
              <a:p>
                <a:r>
                  <a:rPr lang="en-US" dirty="0"/>
                  <a:t>namesake chain occurs in the cores of stars </a:t>
                </a:r>
              </a:p>
              <a:p>
                <a:r>
                  <a:rPr lang="en-US" dirty="0"/>
                  <a:t>electron capture</a:t>
                </a:r>
              </a:p>
              <a:p>
                <a:pPr lvl="1"/>
                <a:r>
                  <a:rPr lang="en-US" dirty="0"/>
                  <a:t>p</a:t>
                </a:r>
                <a:r>
                  <a:rPr lang="en-US" baseline="30000" dirty="0"/>
                  <a:t>+</a:t>
                </a:r>
                <a:r>
                  <a:rPr lang="en-US" dirty="0"/>
                  <a:t>+e</a:t>
                </a:r>
                <a:r>
                  <a:rPr lang="en-US" baseline="30000" dirty="0"/>
                  <a:t>-</a:t>
                </a:r>
                <a:r>
                  <a:rPr lang="en-US" dirty="0">
                    <a:sym typeface="Wingdings" panose="05000000000000000000" pitchFamily="2" charset="2"/>
                  </a:rPr>
                  <a:t></a:t>
                </a:r>
                <a:r>
                  <a:rPr lang="en-US" dirty="0" err="1">
                    <a:sym typeface="Wingdings" panose="05000000000000000000" pitchFamily="2" charset="2"/>
                  </a:rPr>
                  <a:t>n+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b="0" i="0" smtClean="0">
                            <a:sym typeface="Wingdings" panose="05000000000000000000" pitchFamily="2" charset="2"/>
                          </a:rPr>
                          <m:t>v</m:t>
                        </m:r>
                      </m:e>
                      <m:sub>
                        <m:r>
                          <m:rPr>
                            <m:nor/>
                          </m:rPr>
                          <a:rPr lang="en-US" b="0" i="0" smtClean="0">
                            <a:sym typeface="Wingdings" panose="05000000000000000000" pitchFamily="2" charset="2"/>
                          </a:rPr>
                          <m:t>e</m:t>
                        </m:r>
                      </m:sub>
                    </m:sSub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943676C2-21D4-4411-AE1E-6FCA3426B9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287546"/>
                <a:ext cx="5181600" cy="6372045"/>
              </a:xfrm>
              <a:blipFill>
                <a:blip r:embed="rId2"/>
                <a:stretch>
                  <a:fillRect l="-2471" t="-1531" r="-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73220476-2403-4391-882B-1447D6FD51B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172200" y="287546"/>
                <a:ext cx="5181600" cy="637204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Neutrons</a:t>
                </a:r>
              </a:p>
              <a:p>
                <a:r>
                  <a:rPr lang="en-US" dirty="0"/>
                  <a:t>charge = 0 </a:t>
                </a:r>
              </a:p>
              <a:p>
                <a:r>
                  <a:rPr lang="en-US" dirty="0"/>
                  <a:t>composed of 1 up and 2 down quarks</a:t>
                </a:r>
              </a:p>
              <a:p>
                <a:r>
                  <a:rPr lang="en-US" dirty="0"/>
                  <a:t>decay takes about 15 min.</a:t>
                </a:r>
              </a:p>
              <a:p>
                <a:r>
                  <a:rPr lang="en-US" dirty="0"/>
                  <a:t>discovered by Chadwick</a:t>
                </a:r>
              </a:p>
              <a:p>
                <a:r>
                  <a:rPr lang="en-US" dirty="0"/>
                  <a:t>make up neutron stars</a:t>
                </a:r>
              </a:p>
              <a:p>
                <a:r>
                  <a:rPr lang="en-US" dirty="0"/>
                  <a:t>fired at Ur to cause fission</a:t>
                </a:r>
              </a:p>
              <a:p>
                <a:r>
                  <a:rPr lang="en-US" dirty="0"/>
                  <a:t>beta decay</a:t>
                </a:r>
              </a:p>
              <a:p>
                <a:pPr lvl="1"/>
                <a:r>
                  <a:rPr lang="en-US" dirty="0" err="1"/>
                  <a:t>n</a:t>
                </a:r>
                <a:r>
                  <a:rPr lang="en-US" dirty="0" err="1">
                    <a:sym typeface="Wingdings" panose="05000000000000000000" pitchFamily="2" charset="2"/>
                  </a:rPr>
                  <a:t>p</a:t>
                </a:r>
                <a:r>
                  <a:rPr lang="en-US" baseline="30000" dirty="0">
                    <a:sym typeface="Wingdings" panose="05000000000000000000" pitchFamily="2" charset="2"/>
                  </a:rPr>
                  <a:t>+</a:t>
                </a:r>
                <a:r>
                  <a:rPr lang="en-US" dirty="0">
                    <a:sym typeface="Wingdings" panose="05000000000000000000" pitchFamily="2" charset="2"/>
                  </a:rPr>
                  <a:t>+e</a:t>
                </a:r>
                <a:r>
                  <a:rPr lang="en-US" baseline="30000" dirty="0">
                    <a:sym typeface="Wingdings" panose="05000000000000000000" pitchFamily="2" charset="2"/>
                  </a:rPr>
                  <a:t>-</a:t>
                </a:r>
                <a:r>
                  <a:rPr lang="en-US" dirty="0">
                    <a:sym typeface="Wingdings" panose="05000000000000000000" pitchFamily="2" charset="2"/>
                  </a:rPr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sym typeface="Wingdings" panose="05000000000000000000" pitchFamily="2" charset="2"/>
                              </a:rPr>
                              <m:t>v</m:t>
                            </m:r>
                          </m:e>
                        </m:acc>
                      </m:e>
                      <m:sub>
                        <m:r>
                          <m:rPr>
                            <m:nor/>
                          </m:rPr>
                          <a:rPr lang="en-US" b="0" i="0" smtClean="0">
                            <a:sym typeface="Wingdings" panose="05000000000000000000" pitchFamily="2" charset="2"/>
                          </a:rPr>
                          <m:t>e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73220476-2403-4391-882B-1447D6FD51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72200" y="287546"/>
                <a:ext cx="5181600" cy="6372045"/>
              </a:xfrm>
              <a:blipFill>
                <a:blip r:embed="rId3"/>
                <a:stretch>
                  <a:fillRect l="-2471" t="-1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785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thing, object&#10;&#10;Description generated with very high confidence">
            <a:extLst>
              <a:ext uri="{FF2B5EF4-FFF2-40B4-BE49-F238E27FC236}">
                <a16:creationId xmlns:a16="http://schemas.microsoft.com/office/drawing/2014/main" id="{DFD28B37-5508-4985-8DAC-F849A47D2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990" y="2142000"/>
            <a:ext cx="4764810" cy="34306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F38E82-6A83-46F4-8546-0575238E5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Photons			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D8F9C9-AE83-42C1-8576-9794B1307F3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Mediate EM</a:t>
                </a:r>
              </a:p>
              <a:p>
                <a:pPr lvl="1"/>
                <a:r>
                  <a:rPr lang="en-US" dirty="0"/>
                  <a:t>exchange of virtual type (short lived)</a:t>
                </a:r>
              </a:p>
              <a:p>
                <a:r>
                  <a:rPr lang="en-US" dirty="0"/>
                  <a:t>Light</a:t>
                </a:r>
              </a:p>
              <a:p>
                <a:pPr lvl="1"/>
                <a:r>
                  <a:rPr lang="en-US" dirty="0"/>
                  <a:t>E=</a:t>
                </a:r>
                <a:r>
                  <a:rPr lang="en-US" dirty="0" err="1"/>
                  <a:t>hf</a:t>
                </a:r>
                <a:endParaRPr lang="en-US" dirty="0"/>
              </a:p>
              <a:p>
                <a:pPr lvl="1"/>
                <a:r>
                  <a:rPr lang="en-US" dirty="0"/>
                  <a:t>E=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hc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Spin = 1</a:t>
                </a:r>
              </a:p>
              <a:p>
                <a:r>
                  <a:rPr lang="en-US" dirty="0"/>
                  <a:t>Photoelectric Effect</a:t>
                </a:r>
              </a:p>
              <a:p>
                <a:pPr lvl="1"/>
                <a:r>
                  <a:rPr lang="en-US" dirty="0"/>
                  <a:t>Hertz, Einstein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D8F9C9-AE83-42C1-8576-9794B1307F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4"/>
                <a:stretch>
                  <a:fillRect l="-2118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Content Placeholder 12" descr="A screen shot of a computer&#10;&#10;Description generated with high confidence">
            <a:extLst>
              <a:ext uri="{FF2B5EF4-FFF2-40B4-BE49-F238E27FC236}">
                <a16:creationId xmlns:a16="http://schemas.microsoft.com/office/drawing/2014/main" id="{561E9D57-6031-451E-A15F-2071CABCA0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677" y="166688"/>
            <a:ext cx="4256229" cy="6464149"/>
          </a:xfrm>
        </p:spPr>
      </p:pic>
    </p:spTree>
    <p:extLst>
      <p:ext uri="{BB962C8B-B14F-4D97-AF65-F5344CB8AC3E}">
        <p14:creationId xmlns:p14="http://schemas.microsoft.com/office/powerpoint/2010/main" val="311964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B8A3A-4E8B-45A9-8BF2-02C78067F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7B482-D724-4A53-8837-73F7D3C937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Meson, Baryon, Tetraquark, Pentaquark</a:t>
            </a:r>
          </a:p>
          <a:p>
            <a:pPr lvl="1"/>
            <a:r>
              <a:rPr lang="en-US" dirty="0"/>
              <a:t>Protons and neutrons</a:t>
            </a:r>
          </a:p>
          <a:p>
            <a:r>
              <a:rPr lang="en-US" dirty="0"/>
              <a:t>Theorized by Gell-Mann and Zweig</a:t>
            </a:r>
          </a:p>
          <a:p>
            <a:r>
              <a:rPr lang="en-US" dirty="0"/>
              <a:t>Discovered via deep inelastic scattering experiments at Stanford (SLAC)</a:t>
            </a:r>
          </a:p>
          <a:p>
            <a:r>
              <a:rPr lang="en-US" dirty="0"/>
              <a:t>6 Flavors</a:t>
            </a:r>
          </a:p>
          <a:p>
            <a:pPr lvl="1"/>
            <a:r>
              <a:rPr lang="en-US" dirty="0"/>
              <a:t>up, down, charm, strange, top, bottom</a:t>
            </a:r>
          </a:p>
          <a:p>
            <a:r>
              <a:rPr lang="en-US" dirty="0"/>
              <a:t>Color Confinement</a:t>
            </a:r>
          </a:p>
          <a:p>
            <a:pPr lvl="1"/>
            <a:r>
              <a:rPr lang="en-US" dirty="0"/>
              <a:t>cannot exist in isolation</a:t>
            </a:r>
          </a:p>
          <a:p>
            <a:r>
              <a:rPr lang="en-US" dirty="0"/>
              <a:t>Asymptotic Freedom</a:t>
            </a:r>
          </a:p>
          <a:p>
            <a:r>
              <a:rPr lang="en-US" dirty="0"/>
              <a:t>Quark-Gluon Plasma</a:t>
            </a:r>
          </a:p>
        </p:txBody>
      </p:sp>
    </p:spTree>
    <p:extLst>
      <p:ext uri="{BB962C8B-B14F-4D97-AF65-F5344CB8AC3E}">
        <p14:creationId xmlns:p14="http://schemas.microsoft.com/office/powerpoint/2010/main" val="407357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D246E-F93C-4F0E-8309-49FA07991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Gluons					Higgs Boson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297EE-BAC2-4CA4-BED3-AAE11A1C056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Color Charge (8 Var.)</a:t>
            </a:r>
          </a:p>
          <a:p>
            <a:r>
              <a:rPr lang="en-US" dirty="0"/>
              <a:t>Form Glueballs</a:t>
            </a:r>
          </a:p>
          <a:p>
            <a:r>
              <a:rPr lang="en-US" dirty="0"/>
              <a:t>Mediate Strong Force between Quarks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A7C399-35CD-475C-B25E-F115627939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Electric Charge, Color Charge, Spin = 0</a:t>
            </a:r>
          </a:p>
          <a:p>
            <a:pPr lvl="1"/>
            <a:r>
              <a:rPr lang="en-US" dirty="0"/>
              <a:t>only scalar boson</a:t>
            </a:r>
          </a:p>
          <a:p>
            <a:r>
              <a:rPr lang="en-US" dirty="0"/>
              <a:t>Higgs Field</a:t>
            </a:r>
          </a:p>
          <a:p>
            <a:pPr lvl="1"/>
            <a:r>
              <a:rPr lang="en-US" dirty="0"/>
              <a:t>causes fundamental particles to have mass</a:t>
            </a:r>
          </a:p>
          <a:p>
            <a:r>
              <a:rPr lang="en-US" dirty="0"/>
              <a:t>CERN-LHC</a:t>
            </a:r>
          </a:p>
        </p:txBody>
      </p:sp>
    </p:spTree>
    <p:extLst>
      <p:ext uri="{BB962C8B-B14F-4D97-AF65-F5344CB8AC3E}">
        <p14:creationId xmlns:p14="http://schemas.microsoft.com/office/powerpoint/2010/main" val="178634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D9073-BB58-4F02-9B28-12867D182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Neutrinos				Antiparticles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18928-B00C-4B54-8FAC-4C094EB5DE5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Leptons</a:t>
            </a:r>
          </a:p>
          <a:p>
            <a:r>
              <a:rPr lang="en-US" dirty="0"/>
              <a:t>3 Flavors</a:t>
            </a:r>
          </a:p>
          <a:p>
            <a:pPr lvl="1"/>
            <a:r>
              <a:rPr lang="en-US" dirty="0"/>
              <a:t>electron, muon, tau</a:t>
            </a:r>
          </a:p>
          <a:p>
            <a:pPr lvl="1"/>
            <a:r>
              <a:rPr lang="en-US" dirty="0"/>
              <a:t>oscillation – MSW effect</a:t>
            </a:r>
          </a:p>
          <a:p>
            <a:r>
              <a:rPr lang="en-US" dirty="0"/>
              <a:t>Pauli</a:t>
            </a:r>
          </a:p>
          <a:p>
            <a:r>
              <a:rPr lang="en-US" dirty="0"/>
              <a:t>Sun produces a bunch</a:t>
            </a:r>
          </a:p>
          <a:p>
            <a:pPr lvl="1"/>
            <a:r>
              <a:rPr lang="en-US" dirty="0"/>
              <a:t>solar neutrino problem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1E9A3C-237D-44A1-923D-2B0BED9B423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Same Mass, Spin</a:t>
            </a:r>
          </a:p>
          <a:p>
            <a:r>
              <a:rPr lang="en-US" dirty="0"/>
              <a:t>Opposite Electric Charge</a:t>
            </a:r>
          </a:p>
          <a:p>
            <a:r>
              <a:rPr lang="en-US" dirty="0"/>
              <a:t>Proton – Antiproton</a:t>
            </a:r>
          </a:p>
          <a:p>
            <a:r>
              <a:rPr lang="en-US" dirty="0"/>
              <a:t>Neutron – Antineutron</a:t>
            </a:r>
          </a:p>
          <a:p>
            <a:r>
              <a:rPr lang="en-US" dirty="0"/>
              <a:t>Electron – Positron</a:t>
            </a:r>
          </a:p>
          <a:p>
            <a:r>
              <a:rPr lang="en-US" dirty="0"/>
              <a:t>Photon – Photon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5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19AEF-70FA-4560-A16B-CEC706C22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Fundamental Forces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BF4502-E13F-4872-B1A6-9179B262E1B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 numCol="2">
                <a:normAutofit lnSpcReduction="10000"/>
              </a:bodyPr>
              <a:lstStyle/>
              <a:p>
                <a:r>
                  <a:rPr lang="en-US" dirty="0"/>
                  <a:t>Gravity</a:t>
                </a:r>
              </a:p>
              <a:p>
                <a:pPr lvl="1"/>
                <a:r>
                  <a:rPr lang="en-US" dirty="0"/>
                  <a:t>weakest </a:t>
                </a:r>
              </a:p>
              <a:p>
                <a:pPr lvl="1"/>
                <a:r>
                  <a:rPr lang="en-US" dirty="0"/>
                  <a:t>graviton (s=2, m=0, q=0)</a:t>
                </a:r>
              </a:p>
              <a:p>
                <a:pPr lvl="1"/>
                <a:r>
                  <a:rPr lang="en-US" dirty="0"/>
                  <a:t>0 mass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dirty="0"/>
                  <a:t> infinite range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/>
                      <m:t>F</m:t>
                    </m:r>
                    <m:r>
                      <m:rPr>
                        <m:nor/>
                      </m:rPr>
                      <a:rPr lang="en-US" b="0" i="0" smtClean="0"/>
                      <m:t>=</m:t>
                    </m:r>
                    <m:r>
                      <m:rPr>
                        <m:nor/>
                      </m:rPr>
                      <a:rPr lang="en-US" b="0" i="0" smtClean="0"/>
                      <m:t>G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b="0" i="0" smtClean="0"/>
                              <m:t>m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b="0" i="0" smtClean="0"/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b="0" i="0" smtClean="0"/>
                              <m:t>m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b="0" i="0" smtClean="0"/>
                              <m:t>2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b="0" i="0" smtClean="0"/>
                              <m:t>r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b="0" i="0" smtClean="0"/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Strong</a:t>
                </a:r>
              </a:p>
              <a:p>
                <a:pPr lvl="1"/>
                <a:r>
                  <a:rPr lang="en-US" dirty="0"/>
                  <a:t>holds together quarks and nuclei</a:t>
                </a:r>
              </a:p>
              <a:p>
                <a:pPr lvl="1"/>
                <a:r>
                  <a:rPr lang="en-US" dirty="0"/>
                  <a:t>gluon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Weak</a:t>
                </a:r>
              </a:p>
              <a:p>
                <a:pPr lvl="1"/>
                <a:r>
                  <a:rPr lang="en-US" dirty="0"/>
                  <a:t>W</a:t>
                </a:r>
                <a:r>
                  <a:rPr lang="en-US" baseline="30000" dirty="0"/>
                  <a:t>+</a:t>
                </a:r>
                <a:r>
                  <a:rPr lang="en-US" dirty="0"/>
                  <a:t>/W</a:t>
                </a:r>
                <a:r>
                  <a:rPr lang="en-US" baseline="30000" dirty="0"/>
                  <a:t>-</a:t>
                </a:r>
                <a:r>
                  <a:rPr lang="en-US" dirty="0"/>
                  <a:t>/Z bosons</a:t>
                </a:r>
              </a:p>
              <a:p>
                <a:pPr lvl="1"/>
                <a:r>
                  <a:rPr lang="en-US" dirty="0"/>
                  <a:t>causes radioactive decay</a:t>
                </a:r>
              </a:p>
              <a:p>
                <a:pPr lvl="1"/>
                <a:r>
                  <a:rPr lang="en-US" dirty="0"/>
                  <a:t>causes quark flavor oscillation</a:t>
                </a:r>
              </a:p>
              <a:p>
                <a:pPr lvl="1"/>
                <a:r>
                  <a:rPr lang="en-US" dirty="0"/>
                  <a:t>violates CP symmetry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Electromagnetism</a:t>
                </a:r>
              </a:p>
              <a:p>
                <a:pPr lvl="1"/>
                <a:r>
                  <a:rPr lang="en-US" dirty="0"/>
                  <a:t>photons</a:t>
                </a:r>
              </a:p>
              <a:p>
                <a:pPr lvl="1"/>
                <a:r>
                  <a:rPr lang="en-US" dirty="0"/>
                  <a:t>was recently combined with weak interaction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BF4502-E13F-4872-B1A6-9179B262E1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699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444</TotalTime>
  <Words>659</Words>
  <Application>Microsoft Office PowerPoint</Application>
  <PresentationFormat>Widescreen</PresentationFormat>
  <Paragraphs>128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Wingdings</vt:lpstr>
      <vt:lpstr>Office Theme</vt:lpstr>
      <vt:lpstr>Particle Physics</vt:lpstr>
      <vt:lpstr>An Overview</vt:lpstr>
      <vt:lpstr>How Do We Classify Particles?</vt:lpstr>
      <vt:lpstr>Atomic Level</vt:lpstr>
      <vt:lpstr>Wave-Particle Duality</vt:lpstr>
      <vt:lpstr>Spin</vt:lpstr>
      <vt:lpstr>PowerPoint Presentation</vt:lpstr>
      <vt:lpstr>Photons    </vt:lpstr>
      <vt:lpstr>Quarks</vt:lpstr>
      <vt:lpstr>Gluons     Higgs Boson</vt:lpstr>
      <vt:lpstr>Neutrinos    Antiparticles</vt:lpstr>
      <vt:lpstr>Fundamental Forces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Particle Physics</dc:title>
  <dc:creator>Ean Maloney</dc:creator>
  <cp:lastModifiedBy>Ean Maloney</cp:lastModifiedBy>
  <cp:revision>22</cp:revision>
  <dcterms:created xsi:type="dcterms:W3CDTF">2017-07-29T15:40:52Z</dcterms:created>
  <dcterms:modified xsi:type="dcterms:W3CDTF">2017-08-04T14:29:11Z</dcterms:modified>
</cp:coreProperties>
</file>