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embeddedFontLst>
    <p:embeddedFont>
      <p:font typeface="Montserrat" pitchFamily="2" charset="0"/>
      <p:regular r:id="rId19"/>
    </p:embeddedFont>
    <p:embeddedFont>
      <p:font typeface="Lato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-57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4f4f03557e67200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4f4f03557e672009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4f4f03557e672009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4f4f03557e672009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4f4f03557e672009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4f4f03557e672009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4f4f03557e672009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4f4f03557e672009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4f4f03557e672009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4f4f03557e672009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4f4f03557e672009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4f4f03557e672009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4f4f03557e672009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4f4f03557e672009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4f4f03557e672009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4f4f03557e672009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4f4f03557e672009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4f4f03557e672009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4f4f03557e672009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4f4f03557e672009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4f4f03557e672009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4f4f03557e672009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4f4f03557e672009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4f4f03557e672009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4f4f03557e672009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4f4f03557e672009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4f4f03557e672009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4f4f03557e672009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bbcd3fd75e3c59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bbcd3fd75e3c59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name="adj" fmla="val 0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Google Shape;39;p3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10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4" name="Google Shape;10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" name="Google Shape;125;p11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>
            <a:spLocks noGrp="1"/>
          </p:cNvSpPr>
          <p:nvPr>
            <p:ph type="ctrTitle"/>
          </p:nvPr>
        </p:nvSpPr>
        <p:spPr>
          <a:xfrm>
            <a:off x="311708" y="7815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Middle School Literature</a:t>
            </a:r>
            <a:endParaRPr/>
          </a:p>
        </p:txBody>
      </p:sp>
      <p:sp>
        <p:nvSpPr>
          <p:cNvPr id="135" name="Google Shape;135;p13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CC Quizbowl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Newberry Award</a:t>
            </a:r>
            <a:endParaRPr/>
          </a:p>
        </p:txBody>
      </p:sp>
      <p:sp>
        <p:nvSpPr>
          <p:cNvPr id="141" name="Google Shape;141;p1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Given yearly to a children’s book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“Most distinguished contribution to American literature for children”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Established in 1922</a:t>
            </a:r>
            <a:endParaRPr/>
          </a:p>
          <a:p>
            <a: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American Library Association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Holes</a:t>
            </a:r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Louis Sachar </a:t>
            </a:r>
            <a:endParaRPr/>
          </a:p>
          <a:p>
            <a:pPr marL="457200" lvl="0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Stanley Yelnats IV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Curse of bad luck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Sweet Feet Livingston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Camp Green Lake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Madame Zeroni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Elya Yelnats, the pig, the stream, the curse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Kissin Kate Barlow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Sam, African American Onion seller</a:t>
            </a:r>
            <a:endParaRPr/>
          </a:p>
          <a:p>
            <a: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Zero, X ray, Armpit, zig zag, the warden, mr. Sir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Wrinkle in Time</a:t>
            </a:r>
            <a:endParaRPr/>
          </a:p>
        </p:txBody>
      </p:sp>
      <p:sp>
        <p:nvSpPr>
          <p:cNvPr id="153" name="Google Shape;153;p16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Madeline L’Engle</a:t>
            </a:r>
            <a:endParaRPr/>
          </a:p>
          <a:p>
            <a:pPr marL="457200" lvl="0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Meg Murry, Charles Wallace Murry, Calvin O’Keefe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Mrs Whatsit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2379152497 years old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Can transform to a winged creature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Mrs Who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Knows every language and work of Literature ever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Speaks in quotes bc her knowledge is so vast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Mrs Which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Clear leader of the three, Form changes rapidly and never is set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Drawn out method of speech</a:t>
            </a:r>
            <a:endParaRPr/>
          </a:p>
          <a:p>
            <a: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IT, Man with red Eyes, the Black thing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Bridge to Terabithia</a:t>
            </a:r>
            <a:endParaRPr/>
          </a:p>
        </p:txBody>
      </p:sp>
      <p:sp>
        <p:nvSpPr>
          <p:cNvPr id="159" name="Google Shape;159;p17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Katherine Patterson</a:t>
            </a:r>
            <a:endParaRPr/>
          </a:p>
          <a:p>
            <a:pPr marL="457200" lvl="0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Jesse Aarons and Leslie Burke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Jesse is artistic, moody, angry, depressed, and fearful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Leslie is an outgoing and confident tomboy, 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Beats Jesse in a foot race at School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Become friends and create a kingdom for themselves called Terabithia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Must cross a river to get to it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Go on adventures, make believe, etc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Jess goes to an art museum without telling anyone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Leslie tries to go to terbithia on her own, drowns, :(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Jesse is overcome with grief and reverts to his moody life before leslie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8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Giver</a:t>
            </a:r>
            <a:endParaRPr/>
          </a:p>
        </p:txBody>
      </p:sp>
      <p:sp>
        <p:nvSpPr>
          <p:cNvPr id="165" name="Google Shape;165;p18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Lois Lowry</a:t>
            </a:r>
            <a:endParaRPr/>
          </a:p>
          <a:p>
            <a:pPr marL="457200" lvl="0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Jonas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 chief elder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Ability to “see beyond”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 Reciever of memories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Color, feeling, emotion, pain, sickness, joy, etc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Lives alone, almost ostracized from community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Gabriel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Comfort object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Hypothermia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Memories of warmth, fire, etc. </a:t>
            </a:r>
            <a:endParaRPr/>
          </a:p>
          <a:p>
            <a: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Gathering Blue, Son, and Messenger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9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Little Women</a:t>
            </a:r>
            <a:endParaRPr/>
          </a:p>
        </p:txBody>
      </p:sp>
      <p:sp>
        <p:nvSpPr>
          <p:cNvPr id="171" name="Google Shape;171;p19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Louisa May Alcott</a:t>
            </a:r>
            <a:endParaRPr/>
          </a:p>
          <a:p>
            <a:pPr marL="457200" lvl="0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March Family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Meg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Jo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Elizabeth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Amy Curtis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Robin (father)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Margaret (marmee)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Professor Fredrick Bhaer 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Marries Jo, raises Franz, Emil, Teddy, and Rob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John Brooke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Tutor to Laurie, in love with Meg, eventually marry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Scarlet Letter</a:t>
            </a:r>
            <a:endParaRPr/>
          </a:p>
        </p:txBody>
      </p:sp>
      <p:sp>
        <p:nvSpPr>
          <p:cNvPr id="177" name="Google Shape;177;p20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Nathaniel Hawthorne</a:t>
            </a:r>
            <a:endParaRPr/>
          </a:p>
          <a:p>
            <a:pPr marL="457200" lvl="0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Hester Prynne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Pearl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Roger Chillingworth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Arthur Dimmesdale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Governor Bellingham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Hester cleans his home, suit of armor. 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Title red garment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 scaffold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“Electric Chain”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Themes of scorn, shame, sin, and church oppression</a:t>
            </a:r>
            <a:endParaRPr/>
          </a:p>
          <a:p>
            <a: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Opens with lengthy description of a customs house, spices, herbs. Etc.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1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Beowulf</a:t>
            </a:r>
            <a:endParaRPr/>
          </a:p>
        </p:txBody>
      </p:sp>
      <p:sp>
        <p:nvSpPr>
          <p:cNvPr id="183" name="Google Shape;183;p21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32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Written in old English, in medias res</a:t>
            </a:r>
            <a:endParaRPr/>
          </a:p>
          <a:p>
            <a:pPr marL="457200" lvl="0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Hrothgar, king of the Danes.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Great hall is Heorot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Grendel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Killed by Beowulf with bear hands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Grendel’s Mother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Killed with a giants sword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Hrunting 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Wiglaf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Loses a two day swimming race to Brecca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Tries to kill a big old dragon by a burial mound, is mortally wounded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Dragon and Beowulf die</a:t>
            </a:r>
            <a:endParaRPr/>
          </a:p>
          <a:p>
            <a: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Beowulf is cremated and burial mound is built for him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2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Shakespeare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3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Midsummer Night’s Dream</a:t>
            </a:r>
            <a:endParaRPr/>
          </a:p>
        </p:txBody>
      </p:sp>
      <p:sp>
        <p:nvSpPr>
          <p:cNvPr id="194" name="Google Shape;194;p23"/>
          <p:cNvSpPr txBox="1">
            <a:spLocks noGrp="1"/>
          </p:cNvSpPr>
          <p:nvPr>
            <p:ph type="body" idx="1"/>
          </p:nvPr>
        </p:nvSpPr>
        <p:spPr>
          <a:xfrm>
            <a:off x="1297500" y="1307850"/>
            <a:ext cx="7038900" cy="317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Hypolita and Theseus- hypolita is queen of the amazons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Oberon and Titania- fairy king and queen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Lysander and hermia 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Demetrius and Helena 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Puck, also referred to as robin goodfellow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Rude Mechanicals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Nick bottom- donkey head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Snug, the joiner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Peter quince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Francis flute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Snout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Peaseblossom, Moth, mustard seed, and cobweb</a:t>
            </a:r>
            <a:endParaRPr/>
          </a:p>
          <a:p>
            <a: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Pyramus and Thisbe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Hamlet</a:t>
            </a:r>
            <a:endParaRPr/>
          </a:p>
        </p:txBody>
      </p:sp>
      <p:sp>
        <p:nvSpPr>
          <p:cNvPr id="200" name="Google Shape;200;p24"/>
          <p:cNvSpPr txBox="1">
            <a:spLocks noGrp="1"/>
          </p:cNvSpPr>
          <p:nvPr>
            <p:ph type="body" idx="1"/>
          </p:nvPr>
        </p:nvSpPr>
        <p:spPr>
          <a:xfrm>
            <a:off x="1297500" y="1116150"/>
            <a:ext cx="7038900" cy="34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Prince of Denmark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“To be or not to be” soliloquy 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Talks to the Skull of Yorick,   “Poor yorick”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“Whether ‘tis nobler to suffer the slings and arrows”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Ophelia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Loves Hamet, is routinely denied and basically verbally abused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Goes crazy, digs up flowers, drowns under a willow tree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Claudius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Evil uncle, new king, murderer. Play within a play exposes him and his crimes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Ghost of Hamlet's Father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Gertrude, Hamlet's mom, married uncle, kinda evil, (maybe redeemed by “saving” hamlet)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Poisoned sword fight with Laertes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Only Horatio survives the whole play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Polonius and the curtain</a:t>
            </a:r>
            <a:endParaRPr/>
          </a:p>
          <a:p>
            <a: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Rosencrantz and Guildenstern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Macbeth</a:t>
            </a:r>
            <a:endParaRPr/>
          </a:p>
        </p:txBody>
      </p:sp>
      <p:sp>
        <p:nvSpPr>
          <p:cNvPr id="206" name="Google Shape;206;p25"/>
          <p:cNvSpPr txBox="1">
            <a:spLocks noGrp="1"/>
          </p:cNvSpPr>
          <p:nvPr>
            <p:ph type="body" idx="1"/>
          </p:nvPr>
        </p:nvSpPr>
        <p:spPr>
          <a:xfrm>
            <a:off x="1297500" y="969600"/>
            <a:ext cx="7038900" cy="350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Weird sisters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Double double toil and trouble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tis time! Tis time!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Can tell the future and predict fates, always enigmatically and mysteriously 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Worship or follow Hecate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Lady Macbeth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More ambitious than her husband, pushes him to commit crimes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Out, damned spot!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Duncan, king of Scotland, murdered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Banquo 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Friend and general in Duncan’s army. Has a son named Fleance, murdered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Ghosts, armored head, bloody child, crowned child, great birnam wood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Macbeth thinks he is safe because forests can’t move and allpeople are born from women.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“Tomorrow and tomorrow and tomorrow” soliloquy after Lady Macbeth dies</a:t>
            </a:r>
            <a:endParaRPr/>
          </a:p>
          <a:p>
            <a: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Macduff finally kills the title character. “Prematurely ripped”. (Basically a C section)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Othello</a:t>
            </a:r>
            <a:endParaRPr/>
          </a:p>
        </p:txBody>
      </p:sp>
      <p:sp>
        <p:nvSpPr>
          <p:cNvPr id="212" name="Google Shape;212;p26"/>
          <p:cNvSpPr txBox="1">
            <a:spLocks noGrp="1"/>
          </p:cNvSpPr>
          <p:nvPr>
            <p:ph type="body" idx="1"/>
          </p:nvPr>
        </p:nvSpPr>
        <p:spPr>
          <a:xfrm>
            <a:off x="1297500" y="833550"/>
            <a:ext cx="7038900" cy="3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Othello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Christian Moor, general of armies of Venice 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Very insecure and jealous 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In the past, the main actor usually donned blackface to play othello. (Lawrence Olivier)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Desdemona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Daughter of venetian senator 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Secretly married to othello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Eventually killed out of jealousy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Iago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Ensign for othello (flag or banner holder)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Manipulates and destroys othello with jealousy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Cassio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Othello’s friend and trusted lieutenant. 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Emilia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Iago’s wife, helps with handkerchief plot. Insecure and superficial towards husband/marriage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Handkerchief with strawberry pattern</a:t>
            </a:r>
            <a:endParaRPr/>
          </a:p>
          <a:p>
            <a: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“Green eyed monster”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Romeo and Juliet</a:t>
            </a:r>
            <a:endParaRPr/>
          </a:p>
        </p:txBody>
      </p:sp>
      <p:sp>
        <p:nvSpPr>
          <p:cNvPr id="218" name="Google Shape;218;p27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30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Capulets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Juliet, she’s about 13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Nurse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Lord/lady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Tybalt</a:t>
            </a:r>
            <a:endParaRPr sz="1300"/>
          </a:p>
          <a:p>
            <a:pPr marL="914400" lvl="1" indent="-311150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Servants Sampson and Gregory</a:t>
            </a:r>
            <a:endParaRPr sz="1300"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Montagues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Romeo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Lord/lady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Benvolio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Servants Balthazar and Abraham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Prince’s family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Prince, Mercutio and Paris</a:t>
            </a:r>
            <a:endParaRPr/>
          </a:p>
          <a:p>
            <a: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Friar John and Lawrence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8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Romeo and Juliet, continued</a:t>
            </a:r>
            <a:endParaRPr/>
          </a:p>
        </p:txBody>
      </p:sp>
      <p:sp>
        <p:nvSpPr>
          <p:cNvPr id="224" name="Google Shape;224;p28"/>
          <p:cNvSpPr txBox="1">
            <a:spLocks noGrp="1"/>
          </p:cNvSpPr>
          <p:nvPr>
            <p:ph type="body" idx="1"/>
          </p:nvPr>
        </p:nvSpPr>
        <p:spPr>
          <a:xfrm>
            <a:off x="875025" y="1567550"/>
            <a:ext cx="3825600" cy="313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Famous quotes</a:t>
            </a:r>
            <a:endParaRPr/>
          </a:p>
          <a:p>
            <a:pPr marL="457200" lvl="0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“A pox on both your houses”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“What Light Through yonder window breaks?”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“He jests at scars that never felt a wound!”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 queen Mab speech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“You prince of cats”- refers to tybalt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“Anon, good nurse”</a:t>
            </a:r>
            <a:endParaRPr/>
          </a:p>
          <a:p>
            <a: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“She doth teach the torches to burn bright/ it seems she hangs upon the cheek of night”</a:t>
            </a:r>
            <a:endParaRPr/>
          </a:p>
        </p:txBody>
      </p:sp>
      <p:sp>
        <p:nvSpPr>
          <p:cNvPr id="225" name="Google Shape;225;p28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Plot points/ common clues</a:t>
            </a:r>
            <a:endParaRPr/>
          </a:p>
          <a:p>
            <a:pPr marL="457200" lvl="0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Takes place in Verona and Mantua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Rosaline is never heard from or seen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 prologue describes “two houses, both alike in dignity...”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“Star crossed lovers”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Juliet is like 13 years old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Romeo and Juliet compare their hands and lips to pilgrims before they kiss</a:t>
            </a:r>
            <a:endParaRPr/>
          </a:p>
          <a:p>
            <a: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Argument over whether a Lark or a Nightingale is singing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1068</Words>
  <Application>Microsoft Office PowerPoint</Application>
  <PresentationFormat>On-screen Show (16:9)</PresentationFormat>
  <Paragraphs>193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Montserrat</vt:lpstr>
      <vt:lpstr>Lato</vt:lpstr>
      <vt:lpstr>Focus</vt:lpstr>
      <vt:lpstr>Middle School Literature</vt:lpstr>
      <vt:lpstr>Newberry Award</vt:lpstr>
      <vt:lpstr>Holes</vt:lpstr>
      <vt:lpstr>A Wrinkle in Time</vt:lpstr>
      <vt:lpstr>Bridge to Terabithia</vt:lpstr>
      <vt:lpstr>The Giver</vt:lpstr>
      <vt:lpstr>Little Women</vt:lpstr>
      <vt:lpstr>The Scarlet Letter</vt:lpstr>
      <vt:lpstr>Beowulf</vt:lpstr>
      <vt:lpstr>Shakespeare </vt:lpstr>
      <vt:lpstr>A Midsummer Night’s Dream</vt:lpstr>
      <vt:lpstr>Hamlet</vt:lpstr>
      <vt:lpstr>Macbeth</vt:lpstr>
      <vt:lpstr>Othello</vt:lpstr>
      <vt:lpstr>Romeo and Juliet</vt:lpstr>
      <vt:lpstr>Romeo and Juliet, continued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Middle School Literature</dc:title>
  <dc:creator>pc_user</dc:creator>
  <cp:lastModifiedBy>pc_user</cp:lastModifiedBy>
  <cp:revision>1</cp:revision>
  <dcterms:modified xsi:type="dcterms:W3CDTF">2018-08-05T22:24:08Z</dcterms:modified>
</cp:coreProperties>
</file>