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8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100" d="100"/>
          <a:sy n="100" d="100"/>
        </p:scale>
        <p:origin x="-17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548DE3-F6D6-4EA0-B27E-DD3F916BC1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Quizbowl</a:t>
            </a:r>
            <a:r>
              <a:rPr lang="en-US" dirty="0"/>
              <a:t> Biology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213FB46-43DA-4935-8092-488A59415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From organs to organelles</a:t>
            </a:r>
          </a:p>
        </p:txBody>
      </p:sp>
    </p:spTree>
    <p:extLst>
      <p:ext uri="{BB962C8B-B14F-4D97-AF65-F5344CB8AC3E}">
        <p14:creationId xmlns:p14="http://schemas.microsoft.com/office/powerpoint/2010/main" val="267720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C05527-4435-40E9-B3A2-5AF78374C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Biology?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C44BF6-61B0-44C1-B494-D95307D7D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Biology is the one area of the </a:t>
            </a:r>
            <a:r>
              <a:rPr lang="en-US" dirty="0" err="1"/>
              <a:t>quizbowl</a:t>
            </a:r>
            <a:r>
              <a:rPr lang="en-US" dirty="0"/>
              <a:t> science canon that seems to come more intuitively than others, such as physics</a:t>
            </a:r>
          </a:p>
          <a:p>
            <a:r>
              <a:rPr lang="en-US" dirty="0"/>
              <a:t>Introductory concepts are typically mandatory for students to take in high school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24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CE8534-3783-4812-AC8E-C4896E90C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Organelles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7A8FC2-6EF7-4665-ACC8-172A30E9A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 up frequently in canon</a:t>
            </a:r>
          </a:p>
          <a:p>
            <a:r>
              <a:rPr lang="en-US" dirty="0"/>
              <a:t>Typically introduced as “this structure”, etc.</a:t>
            </a:r>
          </a:p>
          <a:p>
            <a:r>
              <a:rPr lang="en-US" dirty="0"/>
              <a:t>Most common </a:t>
            </a:r>
            <a:r>
              <a:rPr lang="en-US" dirty="0" err="1"/>
              <a:t>answerlines</a:t>
            </a:r>
            <a:r>
              <a:rPr lang="en-US" dirty="0"/>
              <a:t> are mitochondria, lysosomes, Golgi body, etc.</a:t>
            </a:r>
          </a:p>
          <a:p>
            <a:r>
              <a:rPr lang="en-US" dirty="0"/>
              <a:t>Some packets will toss up ones you aren’t used to hearing on easier packets (e.g. cilia, vacuoles)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36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74E89B-714C-4E66-9F31-9756BA62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Ribosomes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9BC703-579B-40B6-9541-B2763B3DB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Not classified as organelles, but fall in the same realm of cellular structures</a:t>
            </a:r>
          </a:p>
          <a:p>
            <a:r>
              <a:rPr lang="en-US" dirty="0"/>
              <a:t>Size is measured in </a:t>
            </a:r>
            <a:r>
              <a:rPr lang="en-US" b="1" dirty="0"/>
              <a:t>Svedberg</a:t>
            </a:r>
            <a:r>
              <a:rPr lang="en-US" dirty="0"/>
              <a:t> units- denotes sedimentation rate in centrifuges</a:t>
            </a:r>
          </a:p>
          <a:p>
            <a:r>
              <a:rPr lang="en-US" dirty="0"/>
              <a:t>Have </a:t>
            </a:r>
            <a:r>
              <a:rPr lang="en-US" b="1" dirty="0"/>
              <a:t>A</a:t>
            </a:r>
            <a:r>
              <a:rPr lang="en-US" dirty="0"/>
              <a:t> (aminoacyl), </a:t>
            </a:r>
            <a:r>
              <a:rPr lang="en-US" b="1" dirty="0"/>
              <a:t>P</a:t>
            </a:r>
            <a:r>
              <a:rPr lang="en-US" dirty="0"/>
              <a:t>(peptidyl), and </a:t>
            </a:r>
            <a:r>
              <a:rPr lang="en-US" b="1" dirty="0"/>
              <a:t>E</a:t>
            </a:r>
            <a:r>
              <a:rPr lang="en-US" dirty="0"/>
              <a:t> (exit) </a:t>
            </a:r>
            <a:r>
              <a:rPr lang="en-US" b="1" dirty="0"/>
              <a:t>sites</a:t>
            </a:r>
          </a:p>
          <a:p>
            <a:r>
              <a:rPr lang="en-US" b="1" dirty="0"/>
              <a:t>Shine-Dalgarno sequence</a:t>
            </a:r>
            <a:r>
              <a:rPr lang="en-US" dirty="0"/>
              <a:t>- ribosome binding site on prokaryote mRNA</a:t>
            </a:r>
          </a:p>
          <a:p>
            <a:r>
              <a:rPr lang="en-US" b="1" dirty="0"/>
              <a:t>Kozak sequence</a:t>
            </a:r>
            <a:r>
              <a:rPr lang="en-US" dirty="0"/>
              <a:t>- corresponding site for eukaryotes</a:t>
            </a:r>
          </a:p>
          <a:p>
            <a:r>
              <a:rPr lang="en-US" b="1" dirty="0"/>
              <a:t>EF-Tu</a:t>
            </a:r>
            <a:r>
              <a:rPr lang="en-US" dirty="0"/>
              <a:t>- elongation factor that enters the ribosome</a:t>
            </a:r>
          </a:p>
          <a:p>
            <a:r>
              <a:rPr lang="en-US" dirty="0"/>
              <a:t>Produced in nucleolus</a:t>
            </a:r>
          </a:p>
          <a:p>
            <a:r>
              <a:rPr lang="en-US" dirty="0"/>
              <a:t>Found inside mitochondria and chloroplasts</a:t>
            </a:r>
          </a:p>
        </p:txBody>
      </p:sp>
    </p:spTree>
    <p:extLst>
      <p:ext uri="{BB962C8B-B14F-4D97-AF65-F5344CB8AC3E}">
        <p14:creationId xmlns:p14="http://schemas.microsoft.com/office/powerpoint/2010/main" val="22839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26BB0F-4CAE-4190-94B2-A65929080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Mitochondria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02E92A-AE96-4A76-92D6-FA7C96D1B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60600"/>
            <a:ext cx="8825659" cy="4597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Contain </a:t>
            </a:r>
            <a:r>
              <a:rPr lang="en-US" b="1" dirty="0"/>
              <a:t>TIM/TOM complexes</a:t>
            </a:r>
            <a:r>
              <a:rPr lang="en-US" dirty="0"/>
              <a:t>- transport proteins in and out</a:t>
            </a:r>
          </a:p>
          <a:p>
            <a:r>
              <a:rPr lang="en-US" dirty="0"/>
              <a:t>Inner membrane contains folds called </a:t>
            </a:r>
            <a:r>
              <a:rPr lang="en-US" b="1" dirty="0"/>
              <a:t>cristae</a:t>
            </a:r>
          </a:p>
          <a:p>
            <a:r>
              <a:rPr lang="en-US" dirty="0"/>
              <a:t>Contains ATP synthase- has </a:t>
            </a:r>
            <a:r>
              <a:rPr lang="en-US" b="1" dirty="0"/>
              <a:t>F1 and F0 subunits</a:t>
            </a:r>
          </a:p>
          <a:p>
            <a:r>
              <a:rPr lang="en-US" dirty="0"/>
              <a:t>Give </a:t>
            </a:r>
            <a:r>
              <a:rPr lang="en-US" b="1" dirty="0"/>
              <a:t>brown fat </a:t>
            </a:r>
            <a:r>
              <a:rPr lang="en-US" dirty="0"/>
              <a:t>its color</a:t>
            </a:r>
          </a:p>
          <a:p>
            <a:pPr lvl="1"/>
            <a:r>
              <a:rPr lang="en-US" dirty="0"/>
              <a:t>Performs </a:t>
            </a:r>
            <a:r>
              <a:rPr lang="en-US" b="1" dirty="0"/>
              <a:t>thermogenesis-</a:t>
            </a:r>
            <a:r>
              <a:rPr lang="en-US" dirty="0"/>
              <a:t> contain </a:t>
            </a:r>
            <a:r>
              <a:rPr lang="en-US" b="1" dirty="0" err="1"/>
              <a:t>thermogenin</a:t>
            </a:r>
            <a:r>
              <a:rPr lang="en-US" dirty="0"/>
              <a:t> (</a:t>
            </a:r>
            <a:r>
              <a:rPr lang="en-US" b="1" dirty="0"/>
              <a:t>UCP1</a:t>
            </a:r>
            <a:r>
              <a:rPr lang="en-US" dirty="0"/>
              <a:t>)</a:t>
            </a:r>
          </a:p>
          <a:p>
            <a:r>
              <a:rPr lang="en-US" dirty="0"/>
              <a:t>Diseases:</a:t>
            </a:r>
          </a:p>
          <a:p>
            <a:pPr lvl="1"/>
            <a:r>
              <a:rPr lang="en-US" b="1" dirty="0"/>
              <a:t>MERRF</a:t>
            </a:r>
            <a:r>
              <a:rPr lang="en-US" dirty="0"/>
              <a:t> syndrome</a:t>
            </a:r>
          </a:p>
          <a:p>
            <a:pPr lvl="2"/>
            <a:r>
              <a:rPr lang="en-US" dirty="0"/>
              <a:t>“</a:t>
            </a:r>
            <a:r>
              <a:rPr lang="en-US" b="1" dirty="0"/>
              <a:t>ragged red fibers</a:t>
            </a:r>
            <a:r>
              <a:rPr lang="en-US" dirty="0"/>
              <a:t>” produced under </a:t>
            </a:r>
            <a:r>
              <a:rPr lang="en-US" b="1" dirty="0" err="1"/>
              <a:t>Gomori</a:t>
            </a:r>
            <a:r>
              <a:rPr lang="en-US" dirty="0"/>
              <a:t> stain</a:t>
            </a:r>
          </a:p>
          <a:p>
            <a:pPr lvl="1"/>
            <a:r>
              <a:rPr lang="en-US" b="1" dirty="0" err="1"/>
              <a:t>Leber’s</a:t>
            </a:r>
            <a:r>
              <a:rPr lang="en-US" dirty="0"/>
              <a:t> hereditary optic neuropathy</a:t>
            </a:r>
          </a:p>
          <a:p>
            <a:pPr lvl="2"/>
            <a:r>
              <a:rPr lang="en-US" dirty="0"/>
              <a:t>Salt and pepper retina</a:t>
            </a:r>
          </a:p>
          <a:p>
            <a:pPr lvl="1"/>
            <a:r>
              <a:rPr lang="en-US" dirty="0"/>
              <a:t>Kearns-Sayre Syndrome</a:t>
            </a:r>
          </a:p>
          <a:p>
            <a:pPr lvl="1"/>
            <a:r>
              <a:rPr lang="en-US" dirty="0"/>
              <a:t>Leigh’s Disease</a:t>
            </a:r>
          </a:p>
          <a:p>
            <a:r>
              <a:rPr lang="en-US" dirty="0"/>
              <a:t>Associated molecules: coenzyme A, acetyl CoA, </a:t>
            </a:r>
            <a:r>
              <a:rPr lang="en-US" b="1" dirty="0"/>
              <a:t>cytochrome c</a:t>
            </a:r>
            <a:r>
              <a:rPr lang="en-US" dirty="0"/>
              <a:t> (</a:t>
            </a:r>
            <a:r>
              <a:rPr lang="en-US" b="1" dirty="0"/>
              <a:t>released during</a:t>
            </a:r>
            <a:r>
              <a:rPr lang="en-US" dirty="0"/>
              <a:t> </a:t>
            </a:r>
            <a:r>
              <a:rPr lang="en-US" b="1" dirty="0"/>
              <a:t>apoptosis</a:t>
            </a:r>
            <a:r>
              <a:rPr lang="en-US" dirty="0"/>
              <a:t>), </a:t>
            </a:r>
            <a:r>
              <a:rPr lang="en-US" b="1" dirty="0"/>
              <a:t>ubiquinone</a:t>
            </a:r>
            <a:r>
              <a:rPr lang="en-US" dirty="0"/>
              <a:t>, coenzyme Q, </a:t>
            </a:r>
            <a:r>
              <a:rPr lang="en-US" b="1" dirty="0"/>
              <a:t>cardiolipin</a:t>
            </a:r>
            <a:r>
              <a:rPr lang="en-US" dirty="0"/>
              <a:t> (associated with Barth syndrome)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05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84F9A1-E3EA-4EBF-A482-7FCA80B9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Chloroplasts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17BF2E-5FF4-424D-B069-6A21B8547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Contain </a:t>
            </a:r>
            <a:r>
              <a:rPr lang="en-US" b="1" dirty="0"/>
              <a:t>TIC/TOC complexes </a:t>
            </a:r>
            <a:r>
              <a:rPr lang="en-US" dirty="0"/>
              <a:t>and </a:t>
            </a:r>
            <a:r>
              <a:rPr lang="en-US" b="1" dirty="0"/>
              <a:t>antenna complexes</a:t>
            </a:r>
          </a:p>
          <a:p>
            <a:r>
              <a:rPr lang="en-US" b="1" dirty="0"/>
              <a:t>VIPP1-</a:t>
            </a:r>
            <a:r>
              <a:rPr lang="en-US" dirty="0"/>
              <a:t> membrane protein</a:t>
            </a:r>
          </a:p>
          <a:p>
            <a:r>
              <a:rPr lang="en-US" dirty="0"/>
              <a:t>Contain structures called </a:t>
            </a:r>
            <a:r>
              <a:rPr lang="en-US" b="1" dirty="0" err="1"/>
              <a:t>stromules</a:t>
            </a:r>
            <a:endParaRPr lang="en-US" b="1" dirty="0"/>
          </a:p>
          <a:p>
            <a:r>
              <a:rPr lang="en-US" dirty="0"/>
              <a:t> </a:t>
            </a:r>
            <a:r>
              <a:rPr lang="en-US" b="1" dirty="0" err="1"/>
              <a:t>RuBisCO</a:t>
            </a:r>
            <a:r>
              <a:rPr lang="en-US" b="1" dirty="0"/>
              <a:t>-</a:t>
            </a:r>
            <a:r>
              <a:rPr lang="en-US" dirty="0"/>
              <a:t> enzyme involved in CO2 fixation</a:t>
            </a:r>
          </a:p>
        </p:txBody>
      </p:sp>
    </p:spTree>
    <p:extLst>
      <p:ext uri="{BB962C8B-B14F-4D97-AF65-F5344CB8AC3E}">
        <p14:creationId xmlns:p14="http://schemas.microsoft.com/office/powerpoint/2010/main" val="1386265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3553F4-CCAE-4133-8B6B-A4573AF88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Golgi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C933DD-7EC8-4CEC-BC9C-AA5EFE3E7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</a:t>
            </a:r>
            <a:r>
              <a:rPr lang="en-US" b="1" dirty="0"/>
              <a:t>cis and trans faces</a:t>
            </a:r>
          </a:p>
          <a:p>
            <a:r>
              <a:rPr lang="en-US" dirty="0"/>
              <a:t>Cis face tags proteins destined for lysosomes with </a:t>
            </a:r>
            <a:r>
              <a:rPr lang="en-US" b="1" dirty="0"/>
              <a:t>mannose-6-phosphate</a:t>
            </a:r>
          </a:p>
          <a:p>
            <a:r>
              <a:rPr lang="en-US" dirty="0"/>
              <a:t>Contains </a:t>
            </a:r>
            <a:r>
              <a:rPr lang="en-US" b="1" dirty="0"/>
              <a:t>GAAP-</a:t>
            </a:r>
            <a:r>
              <a:rPr lang="en-US" dirty="0"/>
              <a:t> protein that prevents apoptosis</a:t>
            </a:r>
          </a:p>
          <a:p>
            <a:r>
              <a:rPr lang="en-US" b="1" dirty="0"/>
              <a:t>COPI </a:t>
            </a:r>
            <a:r>
              <a:rPr lang="en-US" dirty="0"/>
              <a:t>- coats vesicles going from Golgi (cis face) to ER</a:t>
            </a:r>
          </a:p>
          <a:p>
            <a:r>
              <a:rPr lang="en-US" b="1" dirty="0"/>
              <a:t>COPII </a:t>
            </a:r>
            <a:r>
              <a:rPr lang="en-US" dirty="0"/>
              <a:t>- coats vesicles going from ER to Golgi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234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D19552-1EAD-47DF-B065-AC76CF6E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 (Endoplasmic Reticulum)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CA5A09-DAA6-4451-A77D-B97D9EEE8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rough and smooth varieties: rough is studded with ribosomes, smooth is not</a:t>
            </a:r>
          </a:p>
          <a:p>
            <a:r>
              <a:rPr lang="en-US" dirty="0"/>
              <a:t>Continuous with nuclear membrane</a:t>
            </a:r>
          </a:p>
          <a:p>
            <a:r>
              <a:rPr lang="en-US" dirty="0"/>
              <a:t>Contains the </a:t>
            </a:r>
            <a:r>
              <a:rPr lang="en-US" b="1" dirty="0"/>
              <a:t>KDEL retention sequence</a:t>
            </a:r>
          </a:p>
          <a:p>
            <a:r>
              <a:rPr lang="en-US" b="1" dirty="0"/>
              <a:t>Sarcoplasmic</a:t>
            </a:r>
            <a:r>
              <a:rPr lang="en-US" dirty="0"/>
              <a:t> reticulum form </a:t>
            </a:r>
            <a:r>
              <a:rPr lang="en-US" b="1" dirty="0"/>
              <a:t>releases calcium ions </a:t>
            </a:r>
            <a:r>
              <a:rPr lang="en-US" dirty="0"/>
              <a:t>in smooth and striated muscle cells, responsible for detox and steroid production</a:t>
            </a:r>
          </a:p>
          <a:p>
            <a:r>
              <a:rPr lang="en-US" b="1" dirty="0"/>
              <a:t>COPI and COPII clues apply to this as well</a:t>
            </a:r>
            <a:r>
              <a:rPr lang="en-US" dirty="0"/>
              <a:t>- learn which one leaves which organelle</a:t>
            </a:r>
          </a:p>
        </p:txBody>
      </p:sp>
    </p:spTree>
    <p:extLst>
      <p:ext uri="{BB962C8B-B14F-4D97-AF65-F5344CB8AC3E}">
        <p14:creationId xmlns:p14="http://schemas.microsoft.com/office/powerpoint/2010/main" val="2981746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0F565F-578B-46E6-95B2-380577E5A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3D76BE1-30E7-4ABD-856A-17037ABC5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Its </a:t>
            </a:r>
            <a:r>
              <a:rPr lang="en-US" b="1" dirty="0"/>
              <a:t>lamina</a:t>
            </a:r>
            <a:r>
              <a:rPr lang="en-US" dirty="0"/>
              <a:t> acts as a support structure</a:t>
            </a:r>
          </a:p>
          <a:p>
            <a:r>
              <a:rPr lang="en-US" b="1" dirty="0"/>
              <a:t>RAN protein </a:t>
            </a:r>
            <a:r>
              <a:rPr lang="en-US" dirty="0"/>
              <a:t>mediates transport in and out of it thru pores in its membrane (</a:t>
            </a:r>
            <a:r>
              <a:rPr lang="en-US" b="1" dirty="0"/>
              <a:t>porins</a:t>
            </a:r>
            <a:r>
              <a:rPr lang="en-US" dirty="0"/>
              <a:t>)</a:t>
            </a:r>
          </a:p>
          <a:p>
            <a:r>
              <a:rPr lang="en-US" dirty="0"/>
              <a:t>Can be viewed with </a:t>
            </a:r>
            <a:r>
              <a:rPr lang="en-US" b="1" dirty="0"/>
              <a:t>DAPI and Hoechst </a:t>
            </a:r>
            <a:r>
              <a:rPr lang="en-US" b="1" dirty="0" err="1"/>
              <a:t>stainings</a:t>
            </a:r>
            <a:endParaRPr lang="en-US" b="1" dirty="0"/>
          </a:p>
          <a:p>
            <a:r>
              <a:rPr lang="en-US" dirty="0"/>
              <a:t>Contains </a:t>
            </a:r>
            <a:r>
              <a:rPr lang="en-US" b="1" dirty="0" err="1"/>
              <a:t>Cajal</a:t>
            </a:r>
            <a:r>
              <a:rPr lang="en-US" b="1" dirty="0"/>
              <a:t> bodies</a:t>
            </a:r>
            <a:r>
              <a:rPr lang="en-US" dirty="0"/>
              <a:t> and </a:t>
            </a:r>
            <a:r>
              <a:rPr lang="en-US" b="1" dirty="0"/>
              <a:t>snRNPs</a:t>
            </a:r>
          </a:p>
          <a:p>
            <a:r>
              <a:rPr lang="en-US" dirty="0"/>
              <a:t>Contains </a:t>
            </a:r>
            <a:r>
              <a:rPr lang="en-US" b="1" dirty="0"/>
              <a:t>SUN domain proteins</a:t>
            </a:r>
          </a:p>
          <a:p>
            <a:r>
              <a:rPr lang="en-US" dirty="0"/>
              <a:t>Continuous with ER</a:t>
            </a:r>
          </a:p>
          <a:p>
            <a:r>
              <a:rPr lang="en-US" dirty="0"/>
              <a:t>Any word with the prefix karyo- refers to it</a:t>
            </a:r>
          </a:p>
        </p:txBody>
      </p:sp>
    </p:spTree>
    <p:extLst>
      <p:ext uri="{BB962C8B-B14F-4D97-AF65-F5344CB8AC3E}">
        <p14:creationId xmlns:p14="http://schemas.microsoft.com/office/powerpoint/2010/main" val="183514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7366F6-F01E-46A3-A0F2-FB860443F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Lysosomes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2D6CC1-7F08-463A-8C8D-A0FCFE952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Responsible for digesting old cell parts, food, etc. - autophagy</a:t>
            </a:r>
          </a:p>
          <a:p>
            <a:r>
              <a:rPr lang="en-US" dirty="0"/>
              <a:t>Diseases resulting from their malfunction: </a:t>
            </a:r>
            <a:r>
              <a:rPr lang="en-US" b="1" dirty="0"/>
              <a:t>Gaucher’s, Niemann-Pick, I(</a:t>
            </a:r>
            <a:r>
              <a:rPr lang="en-US" b="1" dirty="0" err="1"/>
              <a:t>nclusion</a:t>
            </a:r>
            <a:r>
              <a:rPr lang="en-US" b="1" dirty="0"/>
              <a:t>)-cell, </a:t>
            </a:r>
            <a:r>
              <a:rPr lang="en-US" b="1" dirty="0" err="1"/>
              <a:t>Pompe</a:t>
            </a:r>
            <a:r>
              <a:rPr lang="en-US" b="1" dirty="0"/>
              <a:t>, Hurler Syndrome, Fabry’s disease, Tay-Sachs</a:t>
            </a:r>
          </a:p>
          <a:p>
            <a:pPr lvl="1"/>
            <a:r>
              <a:rPr lang="en-US" dirty="0"/>
              <a:t>Tay-Sachs is caused by the malfunctioning of the enzyme </a:t>
            </a:r>
            <a:r>
              <a:rPr lang="en-US" b="1" dirty="0"/>
              <a:t>hexosaminidase A</a:t>
            </a:r>
            <a:r>
              <a:rPr lang="en-US" dirty="0"/>
              <a:t>, similar to </a:t>
            </a:r>
            <a:r>
              <a:rPr lang="en-US" b="1" dirty="0" err="1"/>
              <a:t>Sandhoff</a:t>
            </a:r>
            <a:r>
              <a:rPr lang="en-US" dirty="0"/>
              <a:t> disease</a:t>
            </a:r>
          </a:p>
          <a:p>
            <a:r>
              <a:rPr lang="en-US" dirty="0"/>
              <a:t>Vesicles destined to it are tagged with </a:t>
            </a:r>
            <a:r>
              <a:rPr lang="en-US" b="1" dirty="0"/>
              <a:t>mannose-6-phosphate</a:t>
            </a:r>
            <a:endParaRPr lang="en-US" dirty="0"/>
          </a:p>
          <a:p>
            <a:r>
              <a:rPr lang="en-US" dirty="0"/>
              <a:t>V-class proton pumps (aka V-ATPase)</a:t>
            </a:r>
          </a:p>
          <a:p>
            <a:r>
              <a:rPr lang="en-US" dirty="0"/>
              <a:t>Discovered by Christian Rene de Duve</a:t>
            </a:r>
          </a:p>
          <a:p>
            <a:r>
              <a:rPr lang="en-US" dirty="0"/>
              <a:t>Contain namesake hydrolases</a:t>
            </a:r>
          </a:p>
        </p:txBody>
      </p:sp>
    </p:spTree>
    <p:extLst>
      <p:ext uri="{BB962C8B-B14F-4D97-AF65-F5344CB8AC3E}">
        <p14:creationId xmlns:p14="http://schemas.microsoft.com/office/powerpoint/2010/main" val="96106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84DFF4-BCA9-41B8-BB03-CDA47952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Peroxisomes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1302F2-7A9E-441E-9502-1C4B164C2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 down peroxides</a:t>
            </a:r>
          </a:p>
          <a:p>
            <a:r>
              <a:rPr lang="en-US" dirty="0"/>
              <a:t>Contain </a:t>
            </a:r>
            <a:r>
              <a:rPr lang="en-US" b="1" dirty="0"/>
              <a:t>catalase-</a:t>
            </a:r>
            <a:r>
              <a:rPr lang="en-US" dirty="0"/>
              <a:t> breaks hydrogen peroxide down into water and oxygen</a:t>
            </a:r>
          </a:p>
          <a:p>
            <a:r>
              <a:rPr lang="en-US" dirty="0"/>
              <a:t>Affected in </a:t>
            </a:r>
            <a:r>
              <a:rPr lang="en-US" b="1" dirty="0"/>
              <a:t>Zellweger syndrome, X-linked adrenoleukodystrophy, </a:t>
            </a:r>
            <a:r>
              <a:rPr lang="en-US" b="1" dirty="0" err="1"/>
              <a:t>Refsum’s</a:t>
            </a:r>
            <a:r>
              <a:rPr lang="en-US" b="1" dirty="0"/>
              <a:t> disease </a:t>
            </a:r>
            <a:r>
              <a:rPr lang="en-US" dirty="0"/>
              <a:t>aka</a:t>
            </a:r>
            <a:r>
              <a:rPr lang="en-US" b="1" dirty="0"/>
              <a:t> Infantile </a:t>
            </a:r>
            <a:r>
              <a:rPr lang="en-US" b="1" dirty="0" err="1"/>
              <a:t>Refsum</a:t>
            </a:r>
            <a:r>
              <a:rPr lang="en-US" b="1" dirty="0"/>
              <a:t> disease (IRD)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512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B1A6DB-88E8-4271-8C47-1AC01A19A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Plasma Membrane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EAC675-82A8-4F33-B6A1-59E11DF2A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98700"/>
            <a:ext cx="8825659" cy="422910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US" dirty="0"/>
              <a:t>Contains</a:t>
            </a:r>
            <a:r>
              <a:rPr lang="en-US" b="1" dirty="0"/>
              <a:t> </a:t>
            </a:r>
            <a:r>
              <a:rPr lang="en-US" b="1" dirty="0" err="1"/>
              <a:t>flippases</a:t>
            </a:r>
            <a:r>
              <a:rPr lang="en-US" b="1" dirty="0"/>
              <a:t>, scramblases, integrins, cadherins</a:t>
            </a:r>
          </a:p>
          <a:p>
            <a:pPr fontAlgn="base"/>
            <a:r>
              <a:rPr lang="en-US" dirty="0"/>
              <a:t>Old model- </a:t>
            </a:r>
            <a:r>
              <a:rPr lang="en-US" b="1" dirty="0" err="1"/>
              <a:t>Davson-Danielli</a:t>
            </a:r>
            <a:endParaRPr lang="en-US" b="1" dirty="0"/>
          </a:p>
          <a:p>
            <a:pPr fontAlgn="base"/>
            <a:r>
              <a:rPr lang="en-US" b="1" dirty="0"/>
              <a:t>Fluid mosaic</a:t>
            </a:r>
            <a:r>
              <a:rPr lang="en-US" dirty="0"/>
              <a:t> model- developed by Singer and Nicolson</a:t>
            </a:r>
          </a:p>
          <a:p>
            <a:pPr fontAlgn="base"/>
            <a:r>
              <a:rPr lang="en-US" dirty="0"/>
              <a:t>Cholesterol regulates its mobility</a:t>
            </a:r>
          </a:p>
          <a:p>
            <a:pPr fontAlgn="base"/>
            <a:r>
              <a:rPr lang="en-US" dirty="0"/>
              <a:t>Contains </a:t>
            </a:r>
            <a:r>
              <a:rPr lang="en-US" b="1" dirty="0" err="1"/>
              <a:t>clathrin</a:t>
            </a:r>
            <a:r>
              <a:rPr lang="en-US" b="1" dirty="0"/>
              <a:t> coated pits </a:t>
            </a:r>
            <a:r>
              <a:rPr lang="en-US" dirty="0"/>
              <a:t>and lipid rafts</a:t>
            </a:r>
          </a:p>
          <a:p>
            <a:pPr fontAlgn="base"/>
            <a:r>
              <a:rPr lang="en-US" dirty="0"/>
              <a:t>Integral and peripheral proteins</a:t>
            </a:r>
          </a:p>
          <a:p>
            <a:pPr fontAlgn="base"/>
            <a:r>
              <a:rPr lang="en-US" b="1" dirty="0"/>
              <a:t>Blebbing</a:t>
            </a:r>
            <a:r>
              <a:rPr lang="en-US" dirty="0"/>
              <a:t>- bulging during apoptosis</a:t>
            </a:r>
          </a:p>
          <a:p>
            <a:pPr fontAlgn="base"/>
            <a:r>
              <a:rPr lang="en-US" dirty="0"/>
              <a:t>Names for it in different cells end in –lemma (</a:t>
            </a:r>
            <a:r>
              <a:rPr lang="en-US" b="1" dirty="0"/>
              <a:t>sarcolemma</a:t>
            </a:r>
            <a:r>
              <a:rPr lang="en-US" dirty="0"/>
              <a:t>, </a:t>
            </a:r>
            <a:r>
              <a:rPr lang="en-US" dirty="0" err="1"/>
              <a:t>oolemma</a:t>
            </a:r>
            <a:r>
              <a:rPr lang="en-US" dirty="0"/>
              <a:t>, axolemma)</a:t>
            </a:r>
          </a:p>
          <a:p>
            <a:pPr fontAlgn="base"/>
            <a:r>
              <a:rPr lang="en-US" dirty="0"/>
              <a:t>Contain glycolipids (including gangliosides, which come up in lysosome tossups, so listen to the question)</a:t>
            </a:r>
          </a:p>
          <a:p>
            <a:pPr fontAlgn="base"/>
            <a:r>
              <a:rPr lang="en-US" b="1" dirty="0"/>
              <a:t>G-protein coupled receptors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333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3987AD-FC75-468A-AA6F-E6C294205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Diseases and Pathogens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245693-2C9B-429A-8C62-21A8B233C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Extremely large depth to draw from, but major genetic diseases and viruses/bacterial strains come up often</a:t>
            </a:r>
          </a:p>
        </p:txBody>
      </p:sp>
    </p:spTree>
    <p:extLst>
      <p:ext uri="{BB962C8B-B14F-4D97-AF65-F5344CB8AC3E}">
        <p14:creationId xmlns:p14="http://schemas.microsoft.com/office/powerpoint/2010/main" val="2119745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35A288-C170-42B5-BBD5-7D64299D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Viruses- HIV and Influenza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5FAE5D-15A2-4D3F-97B6-674F047C9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HIV</a:t>
            </a:r>
          </a:p>
          <a:p>
            <a:pPr lvl="1" fontAlgn="base"/>
            <a:r>
              <a:rPr lang="en-US" dirty="0"/>
              <a:t>envelope proteins </a:t>
            </a:r>
            <a:r>
              <a:rPr lang="en-US" b="1" dirty="0"/>
              <a:t>gp120 and gp41</a:t>
            </a:r>
            <a:endParaRPr lang="en-US" dirty="0"/>
          </a:p>
          <a:p>
            <a:pPr lvl="1"/>
            <a:r>
              <a:rPr lang="en-US" b="1" dirty="0"/>
              <a:t>CD4</a:t>
            </a:r>
            <a:r>
              <a:rPr lang="en-US" dirty="0"/>
              <a:t>, CCR5, and CXCR4 receptors</a:t>
            </a:r>
          </a:p>
          <a:p>
            <a:r>
              <a:rPr lang="en-US" dirty="0"/>
              <a:t>Influenza</a:t>
            </a:r>
          </a:p>
          <a:p>
            <a:pPr lvl="1" fontAlgn="base"/>
            <a:r>
              <a:rPr lang="en-US" dirty="0"/>
              <a:t>genus </a:t>
            </a:r>
            <a:r>
              <a:rPr lang="en-US" b="1" i="1" dirty="0"/>
              <a:t>Orthomyxoviridae</a:t>
            </a:r>
            <a:endParaRPr lang="en-US" dirty="0"/>
          </a:p>
          <a:p>
            <a:pPr lvl="1" fontAlgn="base"/>
            <a:r>
              <a:rPr lang="en-US" b="1" dirty="0"/>
              <a:t>M2</a:t>
            </a:r>
            <a:r>
              <a:rPr lang="en-US" dirty="0"/>
              <a:t> ion channel/proton pump</a:t>
            </a:r>
          </a:p>
          <a:p>
            <a:pPr lvl="1" fontAlgn="base"/>
            <a:r>
              <a:rPr lang="en-US" dirty="0"/>
              <a:t>Bind to sialic acid sugars on plasma membrane</a:t>
            </a:r>
          </a:p>
          <a:p>
            <a:pPr lvl="1" fontAlgn="base"/>
            <a:r>
              <a:rPr lang="en-US" dirty="0"/>
              <a:t>Contains glycoproteins </a:t>
            </a:r>
            <a:r>
              <a:rPr lang="en-US" b="1" dirty="0"/>
              <a:t>neuraminidase</a:t>
            </a:r>
            <a:r>
              <a:rPr lang="en-US" dirty="0"/>
              <a:t> and </a:t>
            </a:r>
            <a:r>
              <a:rPr lang="en-US" b="1" dirty="0"/>
              <a:t>hemagglutinins</a:t>
            </a:r>
          </a:p>
          <a:p>
            <a:pPr lvl="1" fontAlgn="base"/>
            <a:r>
              <a:rPr lang="en-US" dirty="0"/>
              <a:t>Treated by oseltamivir and zanamivir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996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3CEEB0-6FAE-42A7-8340-BE6CCB124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Malaria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030FC1-4743-41C5-9CA0-B76DC29ED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b="1" dirty="0"/>
              <a:t>Duffy antigen negative individuals are resistant to it</a:t>
            </a:r>
          </a:p>
          <a:p>
            <a:pPr fontAlgn="base"/>
            <a:r>
              <a:rPr lang="en-US" dirty="0"/>
              <a:t>Treated by </a:t>
            </a:r>
            <a:r>
              <a:rPr lang="en-US" b="1" dirty="0" err="1"/>
              <a:t>artemisin</a:t>
            </a:r>
            <a:r>
              <a:rPr lang="en-US" dirty="0"/>
              <a:t> and </a:t>
            </a:r>
            <a:r>
              <a:rPr lang="en-US" b="1" dirty="0"/>
              <a:t>quinine </a:t>
            </a:r>
            <a:r>
              <a:rPr lang="en-US" dirty="0"/>
              <a:t>(extracted from </a:t>
            </a:r>
            <a:r>
              <a:rPr lang="en-US" b="1" dirty="0"/>
              <a:t>cinchona</a:t>
            </a:r>
            <a:r>
              <a:rPr lang="en-US" dirty="0"/>
              <a:t> bark)</a:t>
            </a:r>
          </a:p>
          <a:p>
            <a:pPr fontAlgn="base"/>
            <a:r>
              <a:rPr lang="en-US" dirty="0"/>
              <a:t>Species: </a:t>
            </a:r>
            <a:r>
              <a:rPr lang="en-US" b="1" dirty="0"/>
              <a:t>vivax, falciparum, </a:t>
            </a:r>
            <a:r>
              <a:rPr lang="en-US" b="1" dirty="0" err="1"/>
              <a:t>knowlesi</a:t>
            </a:r>
            <a:endParaRPr lang="en-US" b="1" dirty="0"/>
          </a:p>
          <a:p>
            <a:pPr fontAlgn="base"/>
            <a:r>
              <a:rPr lang="en-US" dirty="0"/>
              <a:t>Genus </a:t>
            </a:r>
            <a:r>
              <a:rPr lang="en-US" b="1" i="1" dirty="0"/>
              <a:t>Anopheles</a:t>
            </a:r>
            <a:endParaRPr lang="en-US" dirty="0"/>
          </a:p>
          <a:p>
            <a:r>
              <a:rPr lang="en-US" b="1" dirty="0" err="1"/>
              <a:t>Thalassaemias</a:t>
            </a:r>
            <a:r>
              <a:rPr lang="en-US" dirty="0"/>
              <a:t> and </a:t>
            </a:r>
            <a:r>
              <a:rPr lang="en-US" b="1" dirty="0"/>
              <a:t>glucose-6-phosphate dehydrogenase deficiency</a:t>
            </a:r>
            <a:r>
              <a:rPr lang="en-US" dirty="0"/>
              <a:t> confer resistance to it</a:t>
            </a:r>
          </a:p>
        </p:txBody>
      </p:sp>
    </p:spTree>
    <p:extLst>
      <p:ext uri="{BB962C8B-B14F-4D97-AF65-F5344CB8AC3E}">
        <p14:creationId xmlns:p14="http://schemas.microsoft.com/office/powerpoint/2010/main" val="1543642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4C8B70-6754-400B-9C74-58EB3C9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Cholera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073F97-791F-48E8-865F-748E4CAA4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b="1" dirty="0"/>
              <a:t>John Snow</a:t>
            </a:r>
            <a:r>
              <a:rPr lang="en-US" dirty="0"/>
              <a:t>- investigated </a:t>
            </a:r>
            <a:r>
              <a:rPr lang="en-US" b="1" dirty="0"/>
              <a:t>1854</a:t>
            </a:r>
            <a:r>
              <a:rPr lang="en-US" dirty="0"/>
              <a:t> outbreak in </a:t>
            </a:r>
            <a:r>
              <a:rPr lang="en-US" b="1" dirty="0"/>
              <a:t>Soho</a:t>
            </a:r>
            <a:r>
              <a:rPr lang="en-US" dirty="0"/>
              <a:t>, London, traced it to a pump on </a:t>
            </a:r>
            <a:r>
              <a:rPr lang="en-US" b="1" dirty="0"/>
              <a:t>Broad Street</a:t>
            </a:r>
            <a:endParaRPr lang="en-US" dirty="0"/>
          </a:p>
          <a:p>
            <a:pPr fontAlgn="base"/>
            <a:r>
              <a:rPr lang="en-US" dirty="0"/>
              <a:t>Causes G-proteins to perform </a:t>
            </a:r>
            <a:r>
              <a:rPr lang="en-US" b="1" dirty="0"/>
              <a:t>constitutive cAMP production</a:t>
            </a:r>
            <a:endParaRPr lang="en-US" dirty="0"/>
          </a:p>
          <a:p>
            <a:pPr fontAlgn="base"/>
            <a:r>
              <a:rPr lang="en-US" dirty="0"/>
              <a:t>Genus </a:t>
            </a:r>
            <a:r>
              <a:rPr lang="en-US" b="1" i="1" dirty="0"/>
              <a:t>Vibrio</a:t>
            </a:r>
            <a:endParaRPr lang="en-US" dirty="0"/>
          </a:p>
          <a:p>
            <a:pPr fontAlgn="base"/>
            <a:r>
              <a:rPr lang="en-US" dirty="0"/>
              <a:t>Symptoms treated with </a:t>
            </a:r>
            <a:r>
              <a:rPr lang="en-US" b="1" dirty="0"/>
              <a:t>oral rehydration therapy</a:t>
            </a:r>
          </a:p>
          <a:p>
            <a:pPr fontAlgn="base"/>
            <a:r>
              <a:rPr lang="en-US" dirty="0"/>
              <a:t>Asiatic form</a:t>
            </a:r>
          </a:p>
          <a:p>
            <a:pPr fontAlgn="base"/>
            <a:r>
              <a:rPr lang="en-US" dirty="0"/>
              <a:t>Treated by tetracycline</a:t>
            </a:r>
          </a:p>
          <a:p>
            <a:pPr lvl="1" fontAlgn="base"/>
            <a:r>
              <a:rPr lang="en-US" dirty="0"/>
              <a:t>Careful buzzing on antibiotic clues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58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2754A7-07A9-4EC1-A9ED-2B62192E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Tuberculosis (TB)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528026-77F6-4879-AC6E-84EE37012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b="1" dirty="0" err="1"/>
              <a:t>Ziehl-Neelsen</a:t>
            </a:r>
            <a:r>
              <a:rPr lang="en-US" b="1" dirty="0"/>
              <a:t> stain</a:t>
            </a:r>
            <a:r>
              <a:rPr lang="en-US" dirty="0"/>
              <a:t> detects it</a:t>
            </a:r>
          </a:p>
          <a:p>
            <a:pPr fontAlgn="base"/>
            <a:r>
              <a:rPr lang="en-US" dirty="0"/>
              <a:t>causes caseating granulomas</a:t>
            </a:r>
          </a:p>
          <a:p>
            <a:pPr fontAlgn="base"/>
            <a:r>
              <a:rPr lang="en-US" b="1" dirty="0"/>
              <a:t>Pott disease</a:t>
            </a:r>
            <a:r>
              <a:rPr lang="en-US" dirty="0"/>
              <a:t>- it affects the spine</a:t>
            </a:r>
          </a:p>
          <a:p>
            <a:pPr fontAlgn="base"/>
            <a:r>
              <a:rPr lang="en-US" b="1" dirty="0"/>
              <a:t>PPD test</a:t>
            </a:r>
          </a:p>
          <a:p>
            <a:pPr fontAlgn="base"/>
            <a:r>
              <a:rPr lang="en-US" dirty="0"/>
              <a:t>causes </a:t>
            </a:r>
            <a:r>
              <a:rPr lang="en-US" b="1" dirty="0" err="1"/>
              <a:t>Ghon</a:t>
            </a:r>
            <a:r>
              <a:rPr lang="en-US" b="1" dirty="0"/>
              <a:t> foci</a:t>
            </a:r>
          </a:p>
          <a:p>
            <a:r>
              <a:rPr lang="en-US" dirty="0"/>
              <a:t>one drug that treats it inhibits </a:t>
            </a:r>
            <a:r>
              <a:rPr lang="en-US" dirty="0" err="1"/>
              <a:t>arabinosyltransferase</a:t>
            </a:r>
            <a:r>
              <a:rPr lang="en-US" dirty="0"/>
              <a:t> (</a:t>
            </a:r>
            <a:r>
              <a:rPr lang="en-US" b="1" dirty="0"/>
              <a:t>Ethambutol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14714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321CC5-EBAD-4292-8FA9-BC79DF457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Syphilis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8CB448-2D7E-4660-B971-F62221794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i="1" dirty="0"/>
              <a:t>Treponema pallidum</a:t>
            </a:r>
          </a:p>
          <a:p>
            <a:pPr fontAlgn="base"/>
            <a:r>
              <a:rPr lang="en-US" dirty="0"/>
              <a:t>Treated by </a:t>
            </a:r>
            <a:r>
              <a:rPr lang="en-US" b="1" dirty="0"/>
              <a:t>Salvarsan</a:t>
            </a:r>
            <a:r>
              <a:rPr lang="en-US" dirty="0"/>
              <a:t>/</a:t>
            </a:r>
            <a:r>
              <a:rPr lang="en-US" b="1" dirty="0"/>
              <a:t>arsphenamine</a:t>
            </a:r>
            <a:endParaRPr lang="en-US" dirty="0"/>
          </a:p>
          <a:p>
            <a:pPr fontAlgn="base"/>
            <a:r>
              <a:rPr lang="en-US" dirty="0"/>
              <a:t>Causes a </a:t>
            </a:r>
            <a:r>
              <a:rPr lang="en-US" b="1" dirty="0"/>
              <a:t>chancre</a:t>
            </a:r>
            <a:r>
              <a:rPr lang="en-US" dirty="0"/>
              <a:t> to form</a:t>
            </a:r>
          </a:p>
          <a:p>
            <a:pPr fontAlgn="base"/>
            <a:r>
              <a:rPr lang="en-US" b="1" dirty="0"/>
              <a:t>VDRL</a:t>
            </a:r>
            <a:r>
              <a:rPr lang="en-US" dirty="0"/>
              <a:t> and FTA tests</a:t>
            </a:r>
          </a:p>
          <a:p>
            <a:pPr fontAlgn="base"/>
            <a:r>
              <a:rPr lang="en-US" dirty="0"/>
              <a:t>In the nervous system- can cause </a:t>
            </a:r>
            <a:r>
              <a:rPr lang="en-US" b="1" dirty="0"/>
              <a:t>Argyll Robertson pupils</a:t>
            </a:r>
            <a:r>
              <a:rPr lang="en-US" dirty="0"/>
              <a:t> (aka: prostitute’s pupils) and </a:t>
            </a:r>
            <a:r>
              <a:rPr lang="en-US" dirty="0" err="1"/>
              <a:t>tabes</a:t>
            </a:r>
            <a:r>
              <a:rPr lang="en-US" dirty="0"/>
              <a:t> dorsalis</a:t>
            </a:r>
          </a:p>
          <a:p>
            <a:r>
              <a:rPr lang="en-US" dirty="0"/>
              <a:t>Can manifest as </a:t>
            </a:r>
            <a:r>
              <a:rPr lang="en-US" b="1" dirty="0"/>
              <a:t>sabre shins</a:t>
            </a:r>
            <a:r>
              <a:rPr lang="en-US" dirty="0"/>
              <a:t> or snuffles in infants</a:t>
            </a:r>
          </a:p>
        </p:txBody>
      </p:sp>
    </p:spTree>
    <p:extLst>
      <p:ext uri="{BB962C8B-B14F-4D97-AF65-F5344CB8AC3E}">
        <p14:creationId xmlns:p14="http://schemas.microsoft.com/office/powerpoint/2010/main" val="2117657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C32AAF-A3ED-444D-8251-B91C0E75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Cystic Fibrosis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17C238-C4C6-4A40-9601-B8032C1F4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501900"/>
            <a:ext cx="9754346" cy="4102100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Diagnosed by a </a:t>
            </a:r>
            <a:r>
              <a:rPr lang="en-US" b="1" dirty="0"/>
              <a:t>sweat test</a:t>
            </a:r>
            <a:r>
              <a:rPr lang="en-US" dirty="0"/>
              <a:t>- involves application of </a:t>
            </a:r>
            <a:r>
              <a:rPr lang="en-US" b="1" dirty="0"/>
              <a:t>pilocarpine</a:t>
            </a:r>
          </a:p>
          <a:p>
            <a:pPr fontAlgn="base"/>
            <a:r>
              <a:rPr lang="en-US" dirty="0"/>
              <a:t>Screen for it  in infants measures levels of </a:t>
            </a:r>
            <a:r>
              <a:rPr lang="en-US" b="1" dirty="0" err="1"/>
              <a:t>immunoreactive</a:t>
            </a:r>
            <a:r>
              <a:rPr lang="en-US" b="1" dirty="0"/>
              <a:t> trypsinogen</a:t>
            </a:r>
          </a:p>
          <a:p>
            <a:pPr fontAlgn="base"/>
            <a:r>
              <a:rPr lang="en-US" b="1" dirty="0"/>
              <a:t>delta-508 deletion </a:t>
            </a:r>
            <a:r>
              <a:rPr lang="en-US" dirty="0"/>
              <a:t>– deletion of single </a:t>
            </a:r>
            <a:r>
              <a:rPr lang="en-US" dirty="0" err="1"/>
              <a:t>penylalanine</a:t>
            </a:r>
            <a:r>
              <a:rPr lang="en-US" dirty="0"/>
              <a:t> on</a:t>
            </a:r>
            <a:r>
              <a:rPr lang="en-US" b="1" dirty="0"/>
              <a:t> chromosome 7</a:t>
            </a:r>
          </a:p>
          <a:p>
            <a:pPr fontAlgn="base"/>
            <a:r>
              <a:rPr lang="en-US" b="1" dirty="0"/>
              <a:t>G551D</a:t>
            </a:r>
            <a:r>
              <a:rPr lang="en-US" dirty="0"/>
              <a:t> </a:t>
            </a:r>
            <a:r>
              <a:rPr lang="en-US" b="1" dirty="0"/>
              <a:t>mutation</a:t>
            </a:r>
            <a:r>
              <a:rPr lang="en-US" dirty="0"/>
              <a:t> causes one form- treated by Ivacaftor</a:t>
            </a:r>
          </a:p>
          <a:p>
            <a:pPr fontAlgn="base"/>
            <a:r>
              <a:rPr lang="en-US" b="1" dirty="0"/>
              <a:t>congenital absence of the vas deferens</a:t>
            </a:r>
          </a:p>
          <a:p>
            <a:pPr fontAlgn="base"/>
            <a:r>
              <a:rPr lang="en-US" dirty="0"/>
              <a:t>Results in </a:t>
            </a:r>
            <a:r>
              <a:rPr lang="en-US" b="1" dirty="0"/>
              <a:t>clubbing in fingertips </a:t>
            </a:r>
            <a:r>
              <a:rPr lang="en-US" dirty="0"/>
              <a:t>and extremities</a:t>
            </a:r>
          </a:p>
          <a:p>
            <a:pPr fontAlgn="base"/>
            <a:r>
              <a:rPr lang="en-US" dirty="0"/>
              <a:t>Heterozygotes for it can have </a:t>
            </a:r>
            <a:r>
              <a:rPr lang="en-US" b="1" dirty="0"/>
              <a:t>resistance against cholera</a:t>
            </a:r>
            <a:r>
              <a:rPr lang="en-US" dirty="0"/>
              <a:t>, typhoid, and tuberculosis</a:t>
            </a:r>
          </a:p>
          <a:p>
            <a:pPr fontAlgn="base"/>
            <a:r>
              <a:rPr lang="en-US" dirty="0"/>
              <a:t>Children with it often have chronic vitamin K malabsorption</a:t>
            </a:r>
          </a:p>
          <a:p>
            <a:pPr fontAlgn="base"/>
            <a:r>
              <a:rPr lang="en-US" dirty="0"/>
              <a:t>Protein mutated is anchored to </a:t>
            </a:r>
            <a:r>
              <a:rPr lang="en-US" dirty="0" err="1"/>
              <a:t>cytoskelton</a:t>
            </a:r>
            <a:r>
              <a:rPr lang="en-US" dirty="0"/>
              <a:t> via C-terminal PDZ-interacting domain</a:t>
            </a:r>
          </a:p>
          <a:p>
            <a:pPr fontAlgn="base"/>
            <a:r>
              <a:rPr lang="en-US" dirty="0"/>
              <a:t>Sufferers unable to transport thiocyanate and produce </a:t>
            </a:r>
            <a:r>
              <a:rPr lang="en-US" dirty="0" err="1"/>
              <a:t>hypothiocyanate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090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CBBB56-DBB8-41AF-B26C-05657A0B8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Cystic Fibrosis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FC2A32-DF53-4E6F-856F-D976D2BE5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144746" cy="3416300"/>
          </a:xfrm>
        </p:spPr>
        <p:txBody>
          <a:bodyPr/>
          <a:lstStyle/>
          <a:p>
            <a:pPr fontAlgn="base"/>
            <a:r>
              <a:rPr lang="en-US" dirty="0"/>
              <a:t>splice donor in MSD1 domain of affected protein is abolished</a:t>
            </a:r>
          </a:p>
          <a:p>
            <a:pPr fontAlgn="base"/>
            <a:r>
              <a:rPr lang="en-US" dirty="0"/>
              <a:t>mutations in neutrophil-associated gene IFRD1</a:t>
            </a:r>
          </a:p>
          <a:p>
            <a:pPr fontAlgn="base"/>
            <a:r>
              <a:rPr lang="en-US" dirty="0"/>
              <a:t>can be treated with N-acetylcysteine or the DNase </a:t>
            </a:r>
            <a:r>
              <a:rPr lang="en-US" dirty="0" err="1"/>
              <a:t>Dornase</a:t>
            </a:r>
            <a:r>
              <a:rPr lang="en-US" dirty="0"/>
              <a:t> Alfa</a:t>
            </a:r>
          </a:p>
          <a:p>
            <a:r>
              <a:rPr lang="en-US" dirty="0"/>
              <a:t>Sufferers are susceptible to chronic </a:t>
            </a:r>
            <a:r>
              <a:rPr lang="en-US" b="1" dirty="0" err="1"/>
              <a:t>Burkholderia</a:t>
            </a:r>
            <a:r>
              <a:rPr lang="en-US" b="1" dirty="0"/>
              <a:t> </a:t>
            </a:r>
            <a:r>
              <a:rPr lang="en-US" b="1" dirty="0" err="1"/>
              <a:t>cepacia</a:t>
            </a:r>
            <a:r>
              <a:rPr lang="en-US" dirty="0"/>
              <a:t> and </a:t>
            </a:r>
            <a:r>
              <a:rPr lang="en-US" b="1" dirty="0"/>
              <a:t>Pseudomonas aeruginosa </a:t>
            </a:r>
            <a:r>
              <a:rPr lang="en-US" dirty="0"/>
              <a:t>infections</a:t>
            </a:r>
          </a:p>
          <a:p>
            <a:pPr lvl="1"/>
            <a:r>
              <a:rPr lang="en-US" b="1" dirty="0" err="1"/>
              <a:t>Acrophialophora</a:t>
            </a:r>
            <a:r>
              <a:rPr lang="en-US" b="1" dirty="0"/>
              <a:t> </a:t>
            </a:r>
            <a:r>
              <a:rPr lang="en-US" b="1" dirty="0" err="1"/>
              <a:t>fusispora</a:t>
            </a:r>
            <a:r>
              <a:rPr lang="en-US" b="1" dirty="0"/>
              <a:t> </a:t>
            </a:r>
            <a:r>
              <a:rPr lang="en-US" dirty="0"/>
              <a:t>infections are almost exclusively found in sufferers of it</a:t>
            </a:r>
          </a:p>
          <a:p>
            <a:r>
              <a:rPr lang="en-US" dirty="0" err="1"/>
              <a:t>Shwachman</a:t>
            </a:r>
            <a:r>
              <a:rPr lang="en-US" dirty="0"/>
              <a:t>-Diamond syndrome is often misdiagnosed as it</a:t>
            </a:r>
          </a:p>
          <a:p>
            <a:r>
              <a:rPr lang="en-US" dirty="0"/>
              <a:t>sufferers often take lipase to aid digestion- impaired by scarring of pancreas</a:t>
            </a:r>
          </a:p>
        </p:txBody>
      </p:sp>
    </p:spTree>
    <p:extLst>
      <p:ext uri="{BB962C8B-B14F-4D97-AF65-F5344CB8AC3E}">
        <p14:creationId xmlns:p14="http://schemas.microsoft.com/office/powerpoint/2010/main" val="1016685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D163B5-08C1-4878-8C83-F24EF6C2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Sickle Cell Anemia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D16D39-1D38-415A-8DCC-3037EF62E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Results in </a:t>
            </a:r>
            <a:r>
              <a:rPr lang="en-US" b="1" dirty="0" err="1"/>
              <a:t>vaso</a:t>
            </a:r>
            <a:r>
              <a:rPr lang="en-US" b="1" dirty="0"/>
              <a:t>-occlusive crises </a:t>
            </a:r>
            <a:r>
              <a:rPr lang="en-US" dirty="0"/>
              <a:t>and </a:t>
            </a:r>
            <a:r>
              <a:rPr lang="en-US" dirty="0" err="1"/>
              <a:t>autosplenectomies</a:t>
            </a:r>
            <a:endParaRPr lang="en-US" dirty="0"/>
          </a:p>
          <a:p>
            <a:pPr fontAlgn="base"/>
            <a:r>
              <a:rPr lang="en-US" b="1" dirty="0"/>
              <a:t>Glutamic acid substituted for valine at position 6</a:t>
            </a:r>
          </a:p>
          <a:p>
            <a:pPr fontAlgn="base"/>
            <a:r>
              <a:rPr lang="en-US" dirty="0"/>
              <a:t>Treated by </a:t>
            </a:r>
            <a:r>
              <a:rPr lang="en-US" b="1" dirty="0"/>
              <a:t>hydroxyurea</a:t>
            </a:r>
            <a:r>
              <a:rPr lang="en-US" dirty="0"/>
              <a:t> and prophylactic penicillin</a:t>
            </a:r>
          </a:p>
          <a:p>
            <a:pPr fontAlgn="base"/>
            <a:r>
              <a:rPr lang="en-US" dirty="0"/>
              <a:t>Infant dactylitis</a:t>
            </a:r>
          </a:p>
          <a:p>
            <a:r>
              <a:rPr lang="en-US" dirty="0"/>
              <a:t>Heterozygotes for it have </a:t>
            </a:r>
            <a:r>
              <a:rPr lang="en-US" b="1" dirty="0"/>
              <a:t>resistance to malaria</a:t>
            </a:r>
          </a:p>
        </p:txBody>
      </p:sp>
    </p:spTree>
    <p:extLst>
      <p:ext uri="{BB962C8B-B14F-4D97-AF65-F5344CB8AC3E}">
        <p14:creationId xmlns:p14="http://schemas.microsoft.com/office/powerpoint/2010/main" val="4276577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4115F7-000C-460D-A9D9-EB2EB9E29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Alzheimer’s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F8F8AA-7A15-4E1F-85FB-3DC728C52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60600"/>
            <a:ext cx="8825659" cy="4432300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US" dirty="0"/>
              <a:t>hyperphosphorylation of </a:t>
            </a:r>
            <a:r>
              <a:rPr lang="en-US" b="1" dirty="0"/>
              <a:t>tau proteins</a:t>
            </a:r>
            <a:r>
              <a:rPr lang="en-US" dirty="0"/>
              <a:t>- microtubule disintegration</a:t>
            </a:r>
          </a:p>
          <a:p>
            <a:pPr fontAlgn="base"/>
            <a:r>
              <a:rPr lang="en-US" dirty="0"/>
              <a:t>Associated with </a:t>
            </a:r>
            <a:r>
              <a:rPr lang="en-US" b="1" dirty="0"/>
              <a:t>E4 allele of </a:t>
            </a:r>
            <a:r>
              <a:rPr lang="en-US" b="1" dirty="0" err="1"/>
              <a:t>ApoE</a:t>
            </a:r>
            <a:r>
              <a:rPr lang="en-US" b="1" dirty="0"/>
              <a:t> gene</a:t>
            </a:r>
          </a:p>
          <a:p>
            <a:pPr fontAlgn="base"/>
            <a:r>
              <a:rPr lang="en-US" dirty="0"/>
              <a:t>Treated by: memantine, </a:t>
            </a:r>
            <a:r>
              <a:rPr lang="en-US" b="1" dirty="0"/>
              <a:t>galantamine</a:t>
            </a:r>
            <a:r>
              <a:rPr lang="en-US" dirty="0"/>
              <a:t>, </a:t>
            </a:r>
            <a:r>
              <a:rPr lang="en-US" dirty="0" err="1"/>
              <a:t>rivastigimine</a:t>
            </a:r>
            <a:endParaRPr lang="en-US" dirty="0"/>
          </a:p>
          <a:p>
            <a:pPr fontAlgn="base"/>
            <a:r>
              <a:rPr lang="en-US" dirty="0"/>
              <a:t>Overexcitement of glutamate receptors can cause nerve cell death</a:t>
            </a:r>
          </a:p>
          <a:p>
            <a:pPr fontAlgn="base"/>
            <a:r>
              <a:rPr lang="en-US" dirty="0"/>
              <a:t>SORL1 gene</a:t>
            </a:r>
          </a:p>
          <a:p>
            <a:pPr fontAlgn="base"/>
            <a:r>
              <a:rPr lang="en-US" b="1" dirty="0" err="1"/>
              <a:t>Donapezil</a:t>
            </a:r>
            <a:r>
              <a:rPr lang="en-US" dirty="0"/>
              <a:t> treats it by </a:t>
            </a:r>
            <a:r>
              <a:rPr lang="en-US" b="1" dirty="0"/>
              <a:t>increasing acetylcholine</a:t>
            </a:r>
          </a:p>
          <a:p>
            <a:pPr fontAlgn="base"/>
            <a:r>
              <a:rPr lang="en-US" dirty="0"/>
              <a:t>Low blood progranulin and elevated Dkk-3- signifiers</a:t>
            </a:r>
          </a:p>
          <a:p>
            <a:pPr fontAlgn="base"/>
            <a:r>
              <a:rPr lang="en-US" dirty="0"/>
              <a:t>Beta-secretase leads to long term effects</a:t>
            </a:r>
          </a:p>
          <a:p>
            <a:pPr fontAlgn="base"/>
            <a:r>
              <a:rPr lang="en-US" dirty="0"/>
              <a:t>S100B levels in serum can indicate progression</a:t>
            </a:r>
          </a:p>
          <a:p>
            <a:pPr fontAlgn="base"/>
            <a:r>
              <a:rPr lang="en-US" b="1" dirty="0"/>
              <a:t>presenilin-1 and 2 genes</a:t>
            </a:r>
          </a:p>
          <a:p>
            <a:pPr fontAlgn="base"/>
            <a:r>
              <a:rPr lang="en-US" dirty="0"/>
              <a:t>diagnosed with the MMSE</a:t>
            </a:r>
          </a:p>
          <a:p>
            <a:pPr fontAlgn="base"/>
            <a:r>
              <a:rPr lang="en-US" dirty="0"/>
              <a:t>Namenda treats it by acting as an N-methyl-D-aspartate </a:t>
            </a:r>
            <a:r>
              <a:rPr lang="en-US" dirty="0" err="1"/>
              <a:t>receptore</a:t>
            </a:r>
            <a:r>
              <a:rPr lang="en-US" dirty="0"/>
              <a:t> antagonist</a:t>
            </a:r>
          </a:p>
          <a:p>
            <a:pPr fontAlgn="base"/>
            <a:r>
              <a:rPr lang="en-US" dirty="0"/>
              <a:t>One protein associated with it selectively activates Death Receptor 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93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435B85-51CF-4D0B-8589-EE25A4833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Huntington’s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BB121F-FF8F-4870-8E4C-20C90DE92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24100"/>
            <a:ext cx="9868646" cy="45339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Westphal</a:t>
            </a:r>
            <a:r>
              <a:rPr lang="en-US" dirty="0"/>
              <a:t> variety- early onset, aka akinetic-rigid</a:t>
            </a:r>
          </a:p>
          <a:p>
            <a:r>
              <a:rPr lang="en-US" dirty="0"/>
              <a:t>High frequency in </a:t>
            </a:r>
            <a:r>
              <a:rPr lang="en-US" b="1" dirty="0"/>
              <a:t>Afrikaners-</a:t>
            </a:r>
            <a:r>
              <a:rPr lang="en-US" dirty="0"/>
              <a:t> due to founder effect</a:t>
            </a:r>
          </a:p>
          <a:p>
            <a:r>
              <a:rPr lang="en-US" dirty="0"/>
              <a:t>Mutation of </a:t>
            </a:r>
            <a:r>
              <a:rPr lang="en-US" b="1" dirty="0"/>
              <a:t>chromosome 4</a:t>
            </a:r>
          </a:p>
          <a:p>
            <a:pPr lvl="1"/>
            <a:r>
              <a:rPr lang="en-US" b="1" dirty="0"/>
              <a:t>CAG repeats in </a:t>
            </a:r>
            <a:r>
              <a:rPr lang="en-US" b="1" dirty="0" err="1"/>
              <a:t>polyQ</a:t>
            </a:r>
            <a:r>
              <a:rPr lang="en-US" b="1" dirty="0"/>
              <a:t> region</a:t>
            </a:r>
            <a:r>
              <a:rPr lang="en-US" dirty="0"/>
              <a:t>- longer polyglutamine track than normal</a:t>
            </a:r>
          </a:p>
          <a:p>
            <a:pPr lvl="1"/>
            <a:r>
              <a:rPr lang="en-US" dirty="0"/>
              <a:t>Same mutation causes Kennedy's disease when on the androgen receptor gene of X chromosome</a:t>
            </a:r>
          </a:p>
          <a:p>
            <a:r>
              <a:rPr lang="en-US" dirty="0"/>
              <a:t>Treated by </a:t>
            </a:r>
            <a:r>
              <a:rPr lang="en-US" b="1" dirty="0" err="1"/>
              <a:t>tetrabenzanine</a:t>
            </a:r>
            <a:endParaRPr lang="en-US" b="1" dirty="0"/>
          </a:p>
          <a:p>
            <a:r>
              <a:rPr lang="en-US" dirty="0"/>
              <a:t>Cause discovered by </a:t>
            </a:r>
            <a:r>
              <a:rPr lang="en-US" b="1" dirty="0"/>
              <a:t>Wexler</a:t>
            </a:r>
          </a:p>
          <a:p>
            <a:r>
              <a:rPr lang="en-US" dirty="0"/>
              <a:t>Classified by </a:t>
            </a:r>
            <a:r>
              <a:rPr lang="en-US" dirty="0" err="1"/>
              <a:t>Vonsattel</a:t>
            </a:r>
            <a:r>
              <a:rPr lang="en-US" dirty="0"/>
              <a:t> grading system</a:t>
            </a:r>
          </a:p>
          <a:p>
            <a:r>
              <a:rPr lang="en-US" dirty="0"/>
              <a:t>Results in low levels of </a:t>
            </a:r>
            <a:r>
              <a:rPr lang="en-US" b="1" dirty="0"/>
              <a:t>CREB</a:t>
            </a:r>
          </a:p>
          <a:p>
            <a:r>
              <a:rPr lang="en-US" dirty="0"/>
              <a:t>Affected protein (huntingtin) </a:t>
            </a:r>
          </a:p>
          <a:p>
            <a:pPr lvl="1"/>
            <a:r>
              <a:rPr lang="en-US" dirty="0" err="1"/>
              <a:t>Sumoylated</a:t>
            </a:r>
            <a:r>
              <a:rPr lang="en-US" dirty="0"/>
              <a:t> by </a:t>
            </a:r>
            <a:r>
              <a:rPr lang="en-US" dirty="0" err="1"/>
              <a:t>Rhes</a:t>
            </a:r>
            <a:r>
              <a:rPr lang="en-US" dirty="0"/>
              <a:t>- results in its disaggregation</a:t>
            </a:r>
          </a:p>
          <a:p>
            <a:pPr lvl="1"/>
            <a:r>
              <a:rPr lang="en-US" dirty="0"/>
              <a:t>mainly expressed in striatum of basal ganglia- loss of GABAergic neurons</a:t>
            </a:r>
          </a:p>
          <a:p>
            <a:pPr lvl="1"/>
            <a:r>
              <a:rPr lang="en-US" b="1" dirty="0"/>
              <a:t>interacts with Hip1-clathrin binding protein</a:t>
            </a:r>
          </a:p>
        </p:txBody>
      </p:sp>
    </p:spTree>
    <p:extLst>
      <p:ext uri="{BB962C8B-B14F-4D97-AF65-F5344CB8AC3E}">
        <p14:creationId xmlns:p14="http://schemas.microsoft.com/office/powerpoint/2010/main" val="1504082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6E28AE-E961-411B-9B74-DBADDFDB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2D4DA1-5E50-42D8-8AF0-DA1ED2D5C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 organs (liver, stomach, etc.) come up often, but also parts of organs (alveoli, nephrons, etc.)</a:t>
            </a:r>
          </a:p>
          <a:p>
            <a:r>
              <a:rPr lang="en-US" dirty="0"/>
              <a:t>Some organ tossups will catch you off guard if you aren’t aware of their classification as organs (e.g. placenta)</a:t>
            </a:r>
          </a:p>
        </p:txBody>
      </p:sp>
    </p:spTree>
    <p:extLst>
      <p:ext uri="{BB962C8B-B14F-4D97-AF65-F5344CB8AC3E}">
        <p14:creationId xmlns:p14="http://schemas.microsoft.com/office/powerpoint/2010/main" val="368306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C48C91-651F-4B59-B904-3BAEC4352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A74F71-FE1B-456E-9B9F-C14E856EC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11400"/>
            <a:ext cx="8825659" cy="434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Accumulation of </a:t>
            </a:r>
            <a:r>
              <a:rPr lang="en-US" b="1" dirty="0"/>
              <a:t>bilirubin</a:t>
            </a:r>
            <a:r>
              <a:rPr lang="en-US" dirty="0"/>
              <a:t> from </a:t>
            </a:r>
            <a:r>
              <a:rPr lang="en-US" b="1" dirty="0" err="1"/>
              <a:t>heme</a:t>
            </a:r>
            <a:r>
              <a:rPr lang="en-US" b="1" dirty="0"/>
              <a:t> breakdown </a:t>
            </a:r>
            <a:r>
              <a:rPr lang="en-US" dirty="0"/>
              <a:t>in it causes </a:t>
            </a:r>
            <a:r>
              <a:rPr lang="en-US" b="1" dirty="0"/>
              <a:t>jaundice</a:t>
            </a:r>
          </a:p>
          <a:p>
            <a:r>
              <a:rPr lang="en-US" b="1" dirty="0" err="1"/>
              <a:t>Crigler</a:t>
            </a:r>
            <a:r>
              <a:rPr lang="en-US" b="1" dirty="0"/>
              <a:t>-Najjar syndrome</a:t>
            </a:r>
            <a:r>
              <a:rPr lang="en-US" dirty="0"/>
              <a:t> (CNS)and </a:t>
            </a:r>
            <a:r>
              <a:rPr lang="en-US" b="1" dirty="0"/>
              <a:t>Gilbert syndrome</a:t>
            </a:r>
            <a:r>
              <a:rPr lang="en-US" dirty="0"/>
              <a:t>- affects bilirubin metabolism</a:t>
            </a:r>
          </a:p>
          <a:p>
            <a:r>
              <a:rPr lang="en-US" dirty="0"/>
              <a:t>Produces:</a:t>
            </a:r>
          </a:p>
          <a:p>
            <a:pPr lvl="1"/>
            <a:r>
              <a:rPr lang="en-US" dirty="0"/>
              <a:t>Cholesterol</a:t>
            </a:r>
          </a:p>
          <a:p>
            <a:pPr lvl="1"/>
            <a:r>
              <a:rPr lang="en-US" dirty="0"/>
              <a:t>Albumin</a:t>
            </a:r>
          </a:p>
          <a:p>
            <a:pPr lvl="1"/>
            <a:r>
              <a:rPr lang="en-US" dirty="0"/>
              <a:t>Primary producer of IGF-1 and angiotensinogen </a:t>
            </a:r>
          </a:p>
          <a:p>
            <a:r>
              <a:rPr lang="en-US" dirty="0"/>
              <a:t>Its </a:t>
            </a:r>
            <a:r>
              <a:rPr lang="en-US" b="1" dirty="0"/>
              <a:t>round ligament</a:t>
            </a:r>
            <a:r>
              <a:rPr lang="en-US" dirty="0"/>
              <a:t> is on free edge of its </a:t>
            </a:r>
            <a:r>
              <a:rPr lang="en-US" b="1" dirty="0"/>
              <a:t>falciform ligament</a:t>
            </a:r>
          </a:p>
          <a:p>
            <a:pPr lvl="1"/>
            <a:r>
              <a:rPr lang="en-US" dirty="0"/>
              <a:t>The uterus also has a round ligament- be careful</a:t>
            </a:r>
          </a:p>
          <a:p>
            <a:r>
              <a:rPr lang="en-US" dirty="0"/>
              <a:t>Blood flows into it through </a:t>
            </a:r>
            <a:r>
              <a:rPr lang="en-US" b="1" dirty="0"/>
              <a:t>portal</a:t>
            </a:r>
            <a:r>
              <a:rPr lang="en-US" dirty="0"/>
              <a:t> </a:t>
            </a:r>
            <a:r>
              <a:rPr lang="en-US" b="1" dirty="0"/>
              <a:t>vein</a:t>
            </a:r>
          </a:p>
          <a:p>
            <a:pPr lvl="1"/>
            <a:r>
              <a:rPr lang="en-US" dirty="0"/>
              <a:t>Blocked in </a:t>
            </a:r>
            <a:r>
              <a:rPr lang="en-US" b="1" dirty="0"/>
              <a:t>Budd-Chiari syndrome</a:t>
            </a:r>
          </a:p>
          <a:p>
            <a:r>
              <a:rPr lang="en-US" dirty="0"/>
              <a:t>Contains </a:t>
            </a:r>
            <a:r>
              <a:rPr lang="en-US" b="1" dirty="0" err="1"/>
              <a:t>Kuppfer</a:t>
            </a:r>
            <a:r>
              <a:rPr lang="en-US" b="1" dirty="0"/>
              <a:t> cells </a:t>
            </a:r>
            <a:r>
              <a:rPr lang="en-US" dirty="0"/>
              <a:t>(macrophages) and </a:t>
            </a:r>
            <a:r>
              <a:rPr lang="en-US" b="1" dirty="0"/>
              <a:t>Ito cells</a:t>
            </a:r>
          </a:p>
          <a:p>
            <a:r>
              <a:rPr lang="en-US" dirty="0"/>
              <a:t>Surrounded by </a:t>
            </a:r>
            <a:r>
              <a:rPr lang="en-US" b="1" dirty="0"/>
              <a:t>Glisson’s capsule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246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7CABD7-C8B2-447E-9442-45EA5D782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782D03-2D0D-469A-B4BE-C68E4A5F0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Contains </a:t>
            </a:r>
            <a:r>
              <a:rPr lang="en-US" b="1" dirty="0"/>
              <a:t>Clara/club cells</a:t>
            </a:r>
          </a:p>
          <a:p>
            <a:r>
              <a:rPr lang="en-US" b="1" dirty="0"/>
              <a:t>Converts angiotensin I to angiotensin II</a:t>
            </a:r>
          </a:p>
          <a:p>
            <a:r>
              <a:rPr lang="en-US" dirty="0"/>
              <a:t>Alveoli</a:t>
            </a:r>
          </a:p>
          <a:p>
            <a:pPr lvl="1"/>
            <a:r>
              <a:rPr lang="en-US" dirty="0"/>
              <a:t>May contain </a:t>
            </a:r>
            <a:r>
              <a:rPr lang="en-US" b="1" dirty="0"/>
              <a:t>corpora </a:t>
            </a:r>
            <a:r>
              <a:rPr lang="en-US" b="1" dirty="0" err="1"/>
              <a:t>amylacea</a:t>
            </a:r>
            <a:r>
              <a:rPr lang="en-US" dirty="0"/>
              <a:t> (also found in the prostate)</a:t>
            </a:r>
          </a:p>
          <a:p>
            <a:pPr lvl="1"/>
            <a:r>
              <a:rPr lang="en-US" dirty="0"/>
              <a:t>Destroyed with glomerulus in </a:t>
            </a:r>
            <a:r>
              <a:rPr lang="en-US" b="1" dirty="0"/>
              <a:t>Goodpasture's</a:t>
            </a:r>
            <a:r>
              <a:rPr lang="en-US" dirty="0"/>
              <a:t> </a:t>
            </a:r>
            <a:r>
              <a:rPr lang="en-US" b="1" dirty="0"/>
              <a:t>syndrome</a:t>
            </a:r>
          </a:p>
          <a:p>
            <a:pPr lvl="1"/>
            <a:r>
              <a:rPr lang="en-US" dirty="0"/>
              <a:t>Affected by </a:t>
            </a:r>
            <a:r>
              <a:rPr lang="en-US" b="1" dirty="0"/>
              <a:t>hyaline membrane disease</a:t>
            </a:r>
          </a:p>
          <a:p>
            <a:pPr lvl="1"/>
            <a:r>
              <a:rPr lang="en-US" dirty="0"/>
              <a:t>Contain </a:t>
            </a:r>
            <a:r>
              <a:rPr lang="en-US" b="1" dirty="0"/>
              <a:t>pores of Kohn</a:t>
            </a:r>
          </a:p>
          <a:p>
            <a:pPr lvl="1"/>
            <a:r>
              <a:rPr lang="en-US" dirty="0"/>
              <a:t>Lined with surfactants</a:t>
            </a:r>
          </a:p>
        </p:txBody>
      </p:sp>
    </p:spTree>
    <p:extLst>
      <p:ext uri="{BB962C8B-B14F-4D97-AF65-F5344CB8AC3E}">
        <p14:creationId xmlns:p14="http://schemas.microsoft.com/office/powerpoint/2010/main" val="2163440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82E3E9-F10F-40DF-805B-45FE5C689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AE1DD6-2E1E-4A71-B58C-113AA4AE9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Banti's</a:t>
            </a:r>
            <a:r>
              <a:rPr lang="en-US" b="1" dirty="0"/>
              <a:t> syndrome</a:t>
            </a:r>
            <a:r>
              <a:rPr lang="en-US" dirty="0"/>
              <a:t>-results in its enlargement</a:t>
            </a:r>
          </a:p>
          <a:p>
            <a:r>
              <a:rPr lang="en-US" dirty="0"/>
              <a:t>Contains </a:t>
            </a:r>
            <a:r>
              <a:rPr lang="en-US" b="1" dirty="0"/>
              <a:t>red and white pulp </a:t>
            </a:r>
            <a:r>
              <a:rPr lang="en-US" dirty="0"/>
              <a:t>and marginal zone</a:t>
            </a:r>
          </a:p>
          <a:p>
            <a:r>
              <a:rPr lang="en-US" dirty="0" err="1"/>
              <a:t>Malphigian</a:t>
            </a:r>
            <a:r>
              <a:rPr lang="en-US" dirty="0"/>
              <a:t> corpuscles (also found in nephrons in kidney)</a:t>
            </a:r>
          </a:p>
          <a:p>
            <a:r>
              <a:rPr lang="en-US" b="1" dirty="0"/>
              <a:t>Cords of </a:t>
            </a:r>
            <a:r>
              <a:rPr lang="en-US" b="1" dirty="0" err="1"/>
              <a:t>Billroth</a:t>
            </a:r>
            <a:r>
              <a:rPr lang="en-US" dirty="0"/>
              <a:t>-connects its sinusoids</a:t>
            </a:r>
          </a:p>
          <a:p>
            <a:r>
              <a:rPr lang="en-US" dirty="0"/>
              <a:t>Contains a </a:t>
            </a:r>
            <a:r>
              <a:rPr lang="en-US" b="1" dirty="0"/>
              <a:t>reserve of monocytes</a:t>
            </a:r>
          </a:p>
          <a:p>
            <a:r>
              <a:rPr lang="en-US" dirty="0"/>
              <a:t>Absent in </a:t>
            </a:r>
            <a:r>
              <a:rPr lang="en-US" b="1" dirty="0" err="1"/>
              <a:t>Ivemark</a:t>
            </a:r>
            <a:r>
              <a:rPr lang="en-US" dirty="0"/>
              <a:t> </a:t>
            </a:r>
            <a:r>
              <a:rPr lang="en-US" b="1" dirty="0"/>
              <a:t>syndrome</a:t>
            </a:r>
          </a:p>
          <a:p>
            <a:r>
              <a:rPr lang="en-US" dirty="0"/>
              <a:t>Produces the tetrapeptide </a:t>
            </a:r>
            <a:r>
              <a:rPr lang="en-US" b="1" dirty="0" err="1"/>
              <a:t>tuftsin</a:t>
            </a:r>
            <a:r>
              <a:rPr lang="en-US" dirty="0"/>
              <a:t> (threonine-lysine-proline-arginine)</a:t>
            </a:r>
          </a:p>
        </p:txBody>
      </p:sp>
    </p:spTree>
    <p:extLst>
      <p:ext uri="{BB962C8B-B14F-4D97-AF65-F5344CB8AC3E}">
        <p14:creationId xmlns:p14="http://schemas.microsoft.com/office/powerpoint/2010/main" val="12741903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341</TotalTime>
  <Words>1414</Words>
  <Application>Microsoft Office PowerPoint</Application>
  <PresentationFormat>Custom</PresentationFormat>
  <Paragraphs>207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Ion Boardroom</vt:lpstr>
      <vt:lpstr>Quizbowl Biology</vt:lpstr>
      <vt:lpstr>Why Biology?</vt:lpstr>
      <vt:lpstr>Organelles</vt:lpstr>
      <vt:lpstr>Ribosomes</vt:lpstr>
      <vt:lpstr>Mitochondria</vt:lpstr>
      <vt:lpstr>Chloroplasts</vt:lpstr>
      <vt:lpstr>Golgi Body</vt:lpstr>
      <vt:lpstr>ER (Endoplasmic Reticulum)</vt:lpstr>
      <vt:lpstr>Nucleus</vt:lpstr>
      <vt:lpstr>Lysosomes</vt:lpstr>
      <vt:lpstr>Peroxisomes</vt:lpstr>
      <vt:lpstr>Plasma Membrane</vt:lpstr>
      <vt:lpstr>Diseases and Pathogens</vt:lpstr>
      <vt:lpstr>Viruses- HIV and Influenza</vt:lpstr>
      <vt:lpstr>Malaria</vt:lpstr>
      <vt:lpstr>Cholera</vt:lpstr>
      <vt:lpstr>Tuberculosis (TB)</vt:lpstr>
      <vt:lpstr>Syphilis</vt:lpstr>
      <vt:lpstr>Cystic Fibrosis</vt:lpstr>
      <vt:lpstr>Cystic Fibrosis (cont.)</vt:lpstr>
      <vt:lpstr>Sickle Cell Anemia</vt:lpstr>
      <vt:lpstr>Alzheimer’s</vt:lpstr>
      <vt:lpstr>Huntington’s</vt:lpstr>
      <vt:lpstr>Organs</vt:lpstr>
      <vt:lpstr>Liver</vt:lpstr>
      <vt:lpstr>Lungs</vt:lpstr>
      <vt:lpstr>Spleen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Quizbowl Biology</dc:title>
  <dc:creator>Jack Watts</dc:creator>
  <cp:lastModifiedBy>Christopher Gismondi</cp:lastModifiedBy>
  <cp:revision>22</cp:revision>
  <dcterms:created xsi:type="dcterms:W3CDTF">2018-08-03T01:27:08Z</dcterms:created>
  <dcterms:modified xsi:type="dcterms:W3CDTF">2018-08-09T13:51:08Z</dcterms:modified>
</cp:coreProperties>
</file>