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7" r:id="rId4"/>
    <p:sldId id="283" r:id="rId5"/>
    <p:sldId id="259" r:id="rId6"/>
    <p:sldId id="260" r:id="rId7"/>
    <p:sldId id="284" r:id="rId8"/>
    <p:sldId id="285" r:id="rId9"/>
    <p:sldId id="261" r:id="rId10"/>
    <p:sldId id="262" r:id="rId11"/>
    <p:sldId id="263" r:id="rId12"/>
    <p:sldId id="264" r:id="rId13"/>
    <p:sldId id="265" r:id="rId14"/>
    <p:sldId id="282" r:id="rId15"/>
    <p:sldId id="269" r:id="rId16"/>
    <p:sldId id="270" r:id="rId17"/>
    <p:sldId id="286" r:id="rId18"/>
    <p:sldId id="287" r:id="rId19"/>
    <p:sldId id="288" r:id="rId20"/>
    <p:sldId id="271" r:id="rId21"/>
    <p:sldId id="289" r:id="rId22"/>
    <p:sldId id="266" r:id="rId23"/>
    <p:sldId id="267" r:id="rId24"/>
    <p:sldId id="268" r:id="rId25"/>
    <p:sldId id="272" r:id="rId26"/>
    <p:sldId id="273" r:id="rId27"/>
    <p:sldId id="290" r:id="rId28"/>
    <p:sldId id="274" r:id="rId29"/>
    <p:sldId id="275" r:id="rId30"/>
    <p:sldId id="291" r:id="rId31"/>
    <p:sldId id="276" r:id="rId32"/>
    <p:sldId id="277" r:id="rId33"/>
    <p:sldId id="278" r:id="rId34"/>
    <p:sldId id="279" r:id="rId35"/>
    <p:sldId id="280" r:id="rId36"/>
    <p:sldId id="28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4202765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907195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412126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3104B4-28C7-4A46-9D6A-4D72406ED442}"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123351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3104B4-28C7-4A46-9D6A-4D72406ED442}" type="datetimeFigureOut">
              <a:rPr lang="en-US" smtClean="0"/>
              <a:t>8/9/2018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1459537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3104B4-28C7-4A46-9D6A-4D72406ED442}" type="datetimeFigureOut">
              <a:rPr lang="en-US" smtClean="0"/>
              <a:t>8/9/2018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3103398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DC3104B4-28C7-4A46-9D6A-4D72406ED442}" type="datetimeFigureOut">
              <a:rPr lang="en-US" smtClean="0"/>
              <a:t>8/9/2018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2127284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C3104B4-28C7-4A46-9D6A-4D72406ED442}"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93783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C3104B4-28C7-4A46-9D6A-4D72406ED442}"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2271576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C3104B4-28C7-4A46-9D6A-4D72406ED442}" type="datetimeFigureOut">
              <a:rPr lang="en-US" smtClean="0"/>
              <a:t>8/9/2018</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3040133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1165693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2998863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4221515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3104B4-28C7-4A46-9D6A-4D72406ED442}" type="datetimeFigureOut">
              <a:rPr lang="en-US" smtClean="0"/>
              <a:t>8/9/2018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1869528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3104B4-28C7-4A46-9D6A-4D72406ED442}" type="datetimeFigureOut">
              <a:rPr lang="en-US" smtClean="0"/>
              <a:t>8/9/2018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3241080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3231323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3104B4-28C7-4A46-9D6A-4D72406ED442}" type="datetimeFigureOut">
              <a:rPr lang="en-US" smtClean="0"/>
              <a:t>8/9/2018</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00F21750-4F20-426A-81F9-991F3951A2EF}" type="slidenum">
              <a:rPr lang="en-US" smtClean="0"/>
              <a:t>‹#›</a:t>
            </a:fld>
            <a:endParaRPr lang="en-US"/>
          </a:p>
        </p:txBody>
      </p:sp>
    </p:spTree>
    <p:extLst>
      <p:ext uri="{BB962C8B-B14F-4D97-AF65-F5344CB8AC3E}">
        <p14:creationId xmlns:p14="http://schemas.microsoft.com/office/powerpoint/2010/main" val="1774034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DC3104B4-28C7-4A46-9D6A-4D72406ED442}" type="datetimeFigureOut">
              <a:rPr lang="en-US" smtClean="0"/>
              <a:t>8/9/2018</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00F21750-4F20-426A-81F9-991F3951A2EF}" type="slidenum">
              <a:rPr lang="en-US" smtClean="0"/>
              <a:t>‹#›</a:t>
            </a:fld>
            <a:endParaRPr lang="en-US"/>
          </a:p>
        </p:txBody>
      </p:sp>
    </p:spTree>
    <p:extLst>
      <p:ext uri="{BB962C8B-B14F-4D97-AF65-F5344CB8AC3E}">
        <p14:creationId xmlns:p14="http://schemas.microsoft.com/office/powerpoint/2010/main" val="29857511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440" y="2226503"/>
            <a:ext cx="7515560" cy="2550877"/>
          </a:xfrm>
        </p:spPr>
        <p:txBody>
          <a:bodyPr/>
          <a:lstStyle/>
          <a:p>
            <a:pPr algn="ctr"/>
            <a:r>
              <a:rPr lang="en-US" dirty="0"/>
              <a:t>DEITIES AND MAJOR STORY ARCS IN WORLD MYTH</a:t>
            </a:r>
          </a:p>
        </p:txBody>
      </p:sp>
    </p:spTree>
    <p:extLst>
      <p:ext uri="{BB962C8B-B14F-4D97-AF65-F5344CB8AC3E}">
        <p14:creationId xmlns:p14="http://schemas.microsoft.com/office/powerpoint/2010/main" val="337992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Studying Myth</a:t>
            </a:r>
          </a:p>
        </p:txBody>
      </p:sp>
      <p:sp>
        <p:nvSpPr>
          <p:cNvPr id="3" name="Content Placeholder 2"/>
          <p:cNvSpPr>
            <a:spLocks noGrp="1"/>
          </p:cNvSpPr>
          <p:nvPr>
            <p:ph idx="1"/>
          </p:nvPr>
        </p:nvSpPr>
        <p:spPr>
          <a:xfrm>
            <a:off x="864382" y="2489200"/>
            <a:ext cx="7746218" cy="3530600"/>
          </a:xfrm>
        </p:spPr>
        <p:txBody>
          <a:bodyPr/>
          <a:lstStyle/>
          <a:p>
            <a:r>
              <a:rPr lang="en-US" dirty="0"/>
              <a:t>As with all </a:t>
            </a:r>
            <a:r>
              <a:rPr lang="en-US" dirty="0" err="1"/>
              <a:t>quizbowl</a:t>
            </a:r>
            <a:r>
              <a:rPr lang="en-US" dirty="0"/>
              <a:t>, </a:t>
            </a:r>
            <a:r>
              <a:rPr lang="en-US" dirty="0" err="1"/>
              <a:t>notecarding</a:t>
            </a:r>
            <a:r>
              <a:rPr lang="en-US" dirty="0"/>
              <a:t> questions from packets and tossup databases is a solid strategy for learning and remembering myth</a:t>
            </a:r>
          </a:p>
          <a:p>
            <a:r>
              <a:rPr lang="en-US" dirty="0"/>
              <a:t>However, because mythology is fundamentally a collection of stories meant to be passed down through generations, it is naturally very engaging and easy to learn through reading/listening</a:t>
            </a:r>
          </a:p>
          <a:p>
            <a:pPr lvl="1"/>
            <a:r>
              <a:rPr lang="en-US" dirty="0"/>
              <a:t>Reading Wikipedia articles and sacred texts will greatly enhance your depth of knowledge</a:t>
            </a:r>
          </a:p>
          <a:p>
            <a:pPr marL="585216" lvl="1" indent="0">
              <a:buNone/>
            </a:pPr>
            <a:endParaRPr lang="en-US" dirty="0"/>
          </a:p>
          <a:p>
            <a:endParaRPr lang="en-US" dirty="0"/>
          </a:p>
        </p:txBody>
      </p:sp>
    </p:spTree>
    <p:extLst>
      <p:ext uri="{BB962C8B-B14F-4D97-AF65-F5344CB8AC3E}">
        <p14:creationId xmlns:p14="http://schemas.microsoft.com/office/powerpoint/2010/main" val="163425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GREEK</a:t>
            </a:r>
          </a:p>
        </p:txBody>
      </p:sp>
      <p:sp>
        <p:nvSpPr>
          <p:cNvPr id="3" name="Content Placeholder 2"/>
          <p:cNvSpPr>
            <a:spLocks noGrp="1"/>
          </p:cNvSpPr>
          <p:nvPr>
            <p:ph idx="1"/>
          </p:nvPr>
        </p:nvSpPr>
        <p:spPr/>
        <p:txBody>
          <a:bodyPr>
            <a:normAutofit lnSpcReduction="10000"/>
          </a:bodyPr>
          <a:lstStyle/>
          <a:p>
            <a:r>
              <a:rPr lang="en-US" dirty="0"/>
              <a:t>Know the Olympians: Zeus, Poseidon, Hera, Demeter, Athena, Hephaestus, Dionysus, Apollo, Artemis, Hermes, Ares, Aphrodite</a:t>
            </a:r>
          </a:p>
          <a:p>
            <a:r>
              <a:rPr lang="en-US" dirty="0"/>
              <a:t>Also know: </a:t>
            </a:r>
          </a:p>
          <a:p>
            <a:pPr lvl="1"/>
            <a:r>
              <a:rPr lang="en-US" dirty="0"/>
              <a:t>Hades- major god, came up when I played a good amount</a:t>
            </a:r>
          </a:p>
          <a:p>
            <a:pPr lvl="1"/>
            <a:r>
              <a:rPr lang="en-US" dirty="0"/>
              <a:t>Persephone- goes along with Hades, her abduction is a good topic to be familiar with</a:t>
            </a:r>
          </a:p>
          <a:p>
            <a:pPr lvl="1"/>
            <a:r>
              <a:rPr lang="en-US" dirty="0"/>
              <a:t>Minor gods: Hestia, Pan, Priapus</a:t>
            </a:r>
          </a:p>
          <a:p>
            <a:pPr lvl="1"/>
            <a:r>
              <a:rPr lang="en-US" dirty="0"/>
              <a:t>Titans, Gaia, Uranus</a:t>
            </a:r>
          </a:p>
          <a:p>
            <a:pPr lvl="1"/>
            <a:r>
              <a:rPr lang="en-US" dirty="0"/>
              <a:t>Story arcs: Trojan War, </a:t>
            </a:r>
            <a:r>
              <a:rPr lang="en-US" dirty="0" err="1"/>
              <a:t>Titanomachy</a:t>
            </a:r>
            <a:r>
              <a:rPr lang="en-US" dirty="0"/>
              <a:t>, Gigantomachy</a:t>
            </a:r>
          </a:p>
        </p:txBody>
      </p:sp>
    </p:spTree>
    <p:extLst>
      <p:ext uri="{BB962C8B-B14F-4D97-AF65-F5344CB8AC3E}">
        <p14:creationId xmlns:p14="http://schemas.microsoft.com/office/powerpoint/2010/main" val="2279946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2E5C2A-1020-4633-810A-BDB9E3BD9DC1}"/>
              </a:ext>
            </a:extLst>
          </p:cNvPr>
          <p:cNvSpPr>
            <a:spLocks noGrp="1"/>
          </p:cNvSpPr>
          <p:nvPr>
            <p:ph type="title"/>
          </p:nvPr>
        </p:nvSpPr>
        <p:spPr/>
        <p:txBody>
          <a:bodyPr/>
          <a:lstStyle/>
          <a:p>
            <a:r>
              <a:rPr lang="en-US" dirty="0"/>
              <a:t>ZEUS</a:t>
            </a:r>
          </a:p>
        </p:txBody>
      </p:sp>
      <p:sp>
        <p:nvSpPr>
          <p:cNvPr id="3" name="Content Placeholder 2">
            <a:extLst>
              <a:ext uri="{FF2B5EF4-FFF2-40B4-BE49-F238E27FC236}">
                <a16:creationId xmlns:a16="http://schemas.microsoft.com/office/drawing/2014/main" xmlns="" id="{62EC6E32-EA5F-441C-A050-A0472DEDB062}"/>
              </a:ext>
            </a:extLst>
          </p:cNvPr>
          <p:cNvSpPr>
            <a:spLocks noGrp="1"/>
          </p:cNvSpPr>
          <p:nvPr>
            <p:ph idx="1"/>
          </p:nvPr>
        </p:nvSpPr>
        <p:spPr>
          <a:xfrm>
            <a:off x="864382" y="2133600"/>
            <a:ext cx="7517618" cy="4724400"/>
          </a:xfrm>
        </p:spPr>
        <p:txBody>
          <a:bodyPr>
            <a:normAutofit fontScale="77500" lnSpcReduction="20000"/>
          </a:bodyPr>
          <a:lstStyle/>
          <a:p>
            <a:r>
              <a:rPr lang="en-US" b="1" dirty="0"/>
              <a:t>suckled by the goat Amalthea on Mount Ida</a:t>
            </a:r>
          </a:p>
          <a:p>
            <a:r>
              <a:rPr lang="en-US" dirty="0"/>
              <a:t>Rhea's dancers, the </a:t>
            </a:r>
            <a:r>
              <a:rPr lang="en-US" b="1" dirty="0" err="1"/>
              <a:t>Kuretes</a:t>
            </a:r>
            <a:r>
              <a:rPr lang="en-US" dirty="0"/>
              <a:t>, danced and made loud noises with their spears and shields to drown out the sound of him crying</a:t>
            </a:r>
          </a:p>
          <a:p>
            <a:r>
              <a:rPr lang="en-US" dirty="0"/>
              <a:t>When Rhea was pregnant with him, she pressed her fingers into the earth on Mount Ida to create the </a:t>
            </a:r>
            <a:r>
              <a:rPr lang="en-US" b="1" dirty="0"/>
              <a:t>dactyls</a:t>
            </a:r>
          </a:p>
          <a:p>
            <a:r>
              <a:rPr lang="en-US" dirty="0"/>
              <a:t>The Phrygian couple </a:t>
            </a:r>
            <a:r>
              <a:rPr lang="en-US" b="1" dirty="0" err="1"/>
              <a:t>Baucis</a:t>
            </a:r>
            <a:r>
              <a:rPr lang="en-US" b="1" dirty="0"/>
              <a:t> and Philemon</a:t>
            </a:r>
            <a:r>
              <a:rPr lang="en-US" dirty="0"/>
              <a:t> gave him and Hermes hospitality</a:t>
            </a:r>
          </a:p>
          <a:p>
            <a:pPr lvl="1"/>
            <a:r>
              <a:rPr lang="en-US" dirty="0"/>
              <a:t>rewarded them by turning them into an oak and linden tree</a:t>
            </a:r>
          </a:p>
          <a:p>
            <a:r>
              <a:rPr lang="en-US" b="1" dirty="0"/>
              <a:t>hung Hera from the clouds</a:t>
            </a:r>
            <a:r>
              <a:rPr lang="en-US" dirty="0"/>
              <a:t> with anvils attached to her feet</a:t>
            </a:r>
          </a:p>
          <a:p>
            <a:r>
              <a:rPr lang="en-US" dirty="0"/>
              <a:t>gave Europa a necklace forged by Hephaestus, </a:t>
            </a:r>
            <a:r>
              <a:rPr lang="en-US" b="1" dirty="0" err="1"/>
              <a:t>Laelaps</a:t>
            </a:r>
            <a:r>
              <a:rPr lang="en-US" b="1" dirty="0"/>
              <a:t>, </a:t>
            </a:r>
            <a:r>
              <a:rPr lang="en-US" b="1" dirty="0" err="1"/>
              <a:t>Talos</a:t>
            </a:r>
            <a:r>
              <a:rPr lang="en-US" b="1" dirty="0"/>
              <a:t>, and a javelin that never missed</a:t>
            </a:r>
          </a:p>
          <a:p>
            <a:r>
              <a:rPr lang="en-US" dirty="0"/>
              <a:t>worshipped at </a:t>
            </a:r>
            <a:r>
              <a:rPr lang="en-US" b="1" dirty="0"/>
              <a:t>Dodona</a:t>
            </a:r>
            <a:r>
              <a:rPr lang="en-US" dirty="0"/>
              <a:t> with the epithet "</a:t>
            </a:r>
            <a:r>
              <a:rPr lang="en-US" b="1" dirty="0" err="1"/>
              <a:t>Naios</a:t>
            </a:r>
            <a:r>
              <a:rPr lang="en-US" dirty="0"/>
              <a:t>", with the female consort </a:t>
            </a:r>
            <a:r>
              <a:rPr lang="en-US" b="1" dirty="0"/>
              <a:t>Dione</a:t>
            </a:r>
          </a:p>
          <a:p>
            <a:r>
              <a:rPr lang="en-US" b="1" dirty="0" err="1"/>
              <a:t>Tityos</a:t>
            </a:r>
            <a:endParaRPr lang="en-US" b="1" dirty="0"/>
          </a:p>
          <a:p>
            <a:pPr lvl="1"/>
            <a:r>
              <a:rPr lang="en-US" dirty="0"/>
              <a:t>his giant son with Elara, whom he buried deep in the Earth to hide from Hera</a:t>
            </a:r>
          </a:p>
          <a:p>
            <a:pPr lvl="1"/>
            <a:r>
              <a:rPr lang="en-US" dirty="0"/>
              <a:t>he split her womb and was carried to term by Gaia</a:t>
            </a:r>
          </a:p>
          <a:p>
            <a:pPr lvl="1"/>
            <a:r>
              <a:rPr lang="en-US" b="1" dirty="0"/>
              <a:t>tried to rape Leto </a:t>
            </a:r>
            <a:r>
              <a:rPr lang="en-US" dirty="0"/>
              <a:t>on behest of Hera, and was slain by Artemis and Apollo</a:t>
            </a:r>
          </a:p>
          <a:p>
            <a:pPr lvl="1"/>
            <a:r>
              <a:rPr lang="en-US" dirty="0"/>
              <a:t>punished in Tartarus by being strapped to the ground and </a:t>
            </a:r>
            <a:r>
              <a:rPr lang="en-US" b="1" dirty="0"/>
              <a:t>having his liver eaten every day by two vultures</a:t>
            </a:r>
          </a:p>
          <a:p>
            <a:endParaRPr lang="en-US" dirty="0"/>
          </a:p>
        </p:txBody>
      </p:sp>
      <p:pic>
        <p:nvPicPr>
          <p:cNvPr id="4" name="Picture 3">
            <a:extLst>
              <a:ext uri="{FF2B5EF4-FFF2-40B4-BE49-F238E27FC236}">
                <a16:creationId xmlns:a16="http://schemas.microsoft.com/office/drawing/2014/main" xmlns="" id="{2883CAC8-777C-4162-871F-4469ACB93CA0}"/>
              </a:ext>
            </a:extLst>
          </p:cNvPr>
          <p:cNvPicPr>
            <a:picLocks noChangeAspect="1"/>
          </p:cNvPicPr>
          <p:nvPr/>
        </p:nvPicPr>
        <p:blipFill>
          <a:blip r:embed="rId2"/>
          <a:stretch>
            <a:fillRect/>
          </a:stretch>
        </p:blipFill>
        <p:spPr>
          <a:xfrm>
            <a:off x="7212954" y="135590"/>
            <a:ext cx="1473845" cy="2137075"/>
          </a:xfrm>
          <a:prstGeom prst="rect">
            <a:avLst/>
          </a:prstGeom>
        </p:spPr>
      </p:pic>
    </p:spTree>
    <p:extLst>
      <p:ext uri="{BB962C8B-B14F-4D97-AF65-F5344CB8AC3E}">
        <p14:creationId xmlns:p14="http://schemas.microsoft.com/office/powerpoint/2010/main" val="147454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1240587"/>
            <a:ext cx="2466108" cy="2481521"/>
          </a:xfrm>
          <a:prstGeom prst="rect">
            <a:avLst/>
          </a:prstGeom>
        </p:spPr>
      </p:pic>
      <p:sp>
        <p:nvSpPr>
          <p:cNvPr id="2" name="Title 1"/>
          <p:cNvSpPr>
            <a:spLocks noGrp="1"/>
          </p:cNvSpPr>
          <p:nvPr>
            <p:ph type="title"/>
          </p:nvPr>
        </p:nvSpPr>
        <p:spPr/>
        <p:txBody>
          <a:bodyPr/>
          <a:lstStyle/>
          <a:p>
            <a:r>
              <a:rPr lang="en-US" dirty="0"/>
              <a:t>POSEIDON</a:t>
            </a:r>
          </a:p>
        </p:txBody>
      </p:sp>
      <p:sp>
        <p:nvSpPr>
          <p:cNvPr id="3" name="Content Placeholder 2"/>
          <p:cNvSpPr>
            <a:spLocks noGrp="1"/>
          </p:cNvSpPr>
          <p:nvPr>
            <p:ph idx="1"/>
          </p:nvPr>
        </p:nvSpPr>
        <p:spPr>
          <a:xfrm>
            <a:off x="0" y="2148840"/>
            <a:ext cx="6781800" cy="4709160"/>
          </a:xfrm>
        </p:spPr>
        <p:txBody>
          <a:bodyPr>
            <a:normAutofit fontScale="92500"/>
          </a:bodyPr>
          <a:lstStyle/>
          <a:p>
            <a:r>
              <a:rPr lang="en-US" dirty="0"/>
              <a:t>In some accounts, he was hidden among a flock of sheep by Rhea, who gave a colt to Cronus to devour instead</a:t>
            </a:r>
          </a:p>
          <a:p>
            <a:pPr lvl="1"/>
            <a:r>
              <a:rPr lang="en-US" b="1" dirty="0"/>
              <a:t>raised by the </a:t>
            </a:r>
            <a:r>
              <a:rPr lang="en-US" b="1" dirty="0" err="1"/>
              <a:t>Telchines</a:t>
            </a:r>
            <a:r>
              <a:rPr lang="en-US" b="1" dirty="0"/>
              <a:t> on Rhodes</a:t>
            </a:r>
          </a:p>
          <a:p>
            <a:r>
              <a:rPr lang="en-US" b="1" dirty="0"/>
              <a:t>identified with </a:t>
            </a:r>
            <a:r>
              <a:rPr lang="en-US" b="1" dirty="0" err="1"/>
              <a:t>Erechtheus</a:t>
            </a:r>
            <a:endParaRPr lang="en-US" b="1" dirty="0"/>
          </a:p>
          <a:p>
            <a:pPr lvl="1"/>
            <a:r>
              <a:rPr lang="en-US" dirty="0"/>
              <a:t>killed </a:t>
            </a:r>
            <a:r>
              <a:rPr lang="en-US" dirty="0" err="1"/>
              <a:t>Erechtheus</a:t>
            </a:r>
            <a:r>
              <a:rPr lang="en-US" dirty="0"/>
              <a:t> II with his trident (or by swallowing him with the earth or having Zeus strike him with lightning) after </a:t>
            </a:r>
            <a:r>
              <a:rPr lang="en-US" dirty="0" err="1"/>
              <a:t>Erechtheus</a:t>
            </a:r>
            <a:r>
              <a:rPr lang="en-US" dirty="0"/>
              <a:t> killed his son </a:t>
            </a:r>
            <a:r>
              <a:rPr lang="en-US" dirty="0" err="1"/>
              <a:t>Eumolpos</a:t>
            </a:r>
            <a:r>
              <a:rPr lang="en-US" dirty="0"/>
              <a:t> in battle</a:t>
            </a:r>
          </a:p>
          <a:p>
            <a:pPr lvl="1"/>
            <a:r>
              <a:rPr lang="en-US" dirty="0"/>
              <a:t>the </a:t>
            </a:r>
            <a:r>
              <a:rPr lang="en-US" b="1" dirty="0" err="1"/>
              <a:t>Erechtheion</a:t>
            </a:r>
            <a:r>
              <a:rPr lang="en-US" dirty="0"/>
              <a:t> is dedicated to him and Athena</a:t>
            </a:r>
          </a:p>
          <a:p>
            <a:pPr lvl="2"/>
            <a:r>
              <a:rPr lang="en-US" dirty="0"/>
              <a:t>contains the spot he struck with his trident to create a saltwater spring</a:t>
            </a:r>
          </a:p>
          <a:p>
            <a:r>
              <a:rPr lang="en-US" b="1" dirty="0"/>
              <a:t>built the walls of Troy with Apollo for King Laomedon</a:t>
            </a:r>
          </a:p>
          <a:p>
            <a:pPr lvl="1"/>
            <a:r>
              <a:rPr lang="en-US" dirty="0"/>
              <a:t>This was Zeus's punishment for him after he and Apollo participated in Hera's revolt against Zeus</a:t>
            </a:r>
          </a:p>
          <a:p>
            <a:r>
              <a:rPr lang="en-US" dirty="0"/>
              <a:t>Saved </a:t>
            </a:r>
            <a:r>
              <a:rPr lang="en-US" dirty="0" err="1"/>
              <a:t>Amymone</a:t>
            </a:r>
            <a:r>
              <a:rPr lang="en-US" dirty="0"/>
              <a:t> from a satyr who was trying to rape her, and carried her off for himself</a:t>
            </a:r>
          </a:p>
          <a:p>
            <a:endParaRPr lang="en-US" dirty="0"/>
          </a:p>
        </p:txBody>
      </p:sp>
    </p:spTree>
    <p:extLst>
      <p:ext uri="{BB962C8B-B14F-4D97-AF65-F5344CB8AC3E}">
        <p14:creationId xmlns:p14="http://schemas.microsoft.com/office/powerpoint/2010/main" val="3811006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POSEIDON</a:t>
            </a:r>
          </a:p>
        </p:txBody>
      </p:sp>
      <p:sp>
        <p:nvSpPr>
          <p:cNvPr id="3" name="Content Placeholder 2"/>
          <p:cNvSpPr>
            <a:spLocks noGrp="1"/>
          </p:cNvSpPr>
          <p:nvPr>
            <p:ph idx="1"/>
          </p:nvPr>
        </p:nvSpPr>
        <p:spPr>
          <a:xfrm>
            <a:off x="0" y="2133600"/>
            <a:ext cx="8686800" cy="4724400"/>
          </a:xfrm>
        </p:spPr>
        <p:txBody>
          <a:bodyPr>
            <a:normAutofit fontScale="77500" lnSpcReduction="20000"/>
          </a:bodyPr>
          <a:lstStyle/>
          <a:p>
            <a:r>
              <a:rPr lang="en-US" dirty="0"/>
              <a:t>raped the nymph </a:t>
            </a:r>
            <a:r>
              <a:rPr lang="en-US" b="1" dirty="0" err="1"/>
              <a:t>Caenis</a:t>
            </a:r>
            <a:r>
              <a:rPr lang="en-US" dirty="0"/>
              <a:t>, then fulfilled her request be transformed into a man so she couldn't be raped ever again</a:t>
            </a:r>
          </a:p>
          <a:p>
            <a:pPr lvl="1"/>
            <a:r>
              <a:rPr lang="en-US" dirty="0"/>
              <a:t>she became the warrior </a:t>
            </a:r>
            <a:r>
              <a:rPr lang="en-US" b="1" dirty="0" err="1"/>
              <a:t>Caeneus</a:t>
            </a:r>
            <a:r>
              <a:rPr lang="en-US" dirty="0"/>
              <a:t> who killed the centaur </a:t>
            </a:r>
            <a:r>
              <a:rPr lang="en-US" dirty="0" err="1"/>
              <a:t>Latreus</a:t>
            </a:r>
            <a:r>
              <a:rPr lang="en-US" dirty="0"/>
              <a:t> after he mocked </a:t>
            </a:r>
            <a:r>
              <a:rPr lang="en-US" dirty="0" err="1"/>
              <a:t>Caeneus's</a:t>
            </a:r>
            <a:r>
              <a:rPr lang="en-US" dirty="0"/>
              <a:t> origin as a woman</a:t>
            </a:r>
          </a:p>
          <a:p>
            <a:pPr lvl="1"/>
            <a:r>
              <a:rPr lang="en-US" dirty="0"/>
              <a:t>in revenge, the </a:t>
            </a:r>
            <a:r>
              <a:rPr lang="en-US" b="1" dirty="0"/>
              <a:t>centaurs crushed </a:t>
            </a:r>
            <a:r>
              <a:rPr lang="en-US" b="1" dirty="0" err="1"/>
              <a:t>Caeneus</a:t>
            </a:r>
            <a:r>
              <a:rPr lang="en-US" b="1" dirty="0"/>
              <a:t> with pine trunks</a:t>
            </a:r>
            <a:r>
              <a:rPr lang="en-US" dirty="0"/>
              <a:t>, as he was invulnerable to weapons</a:t>
            </a:r>
          </a:p>
          <a:p>
            <a:r>
              <a:rPr lang="en-US" b="1" dirty="0"/>
              <a:t>disguised himself as the river god </a:t>
            </a:r>
            <a:r>
              <a:rPr lang="en-US" b="1" dirty="0" err="1"/>
              <a:t>Enipeus</a:t>
            </a:r>
            <a:r>
              <a:rPr lang="en-US" dirty="0"/>
              <a:t>, who was sought by the married mortal </a:t>
            </a:r>
            <a:r>
              <a:rPr lang="en-US" b="1" dirty="0"/>
              <a:t>Tyro</a:t>
            </a:r>
          </a:p>
          <a:p>
            <a:pPr lvl="1"/>
            <a:r>
              <a:rPr lang="en-US" dirty="0" err="1"/>
              <a:t>Enipeus</a:t>
            </a:r>
            <a:r>
              <a:rPr lang="en-US" dirty="0"/>
              <a:t> had refused her advances, so Poseidon took his form out of his lust for Tyro</a:t>
            </a:r>
          </a:p>
          <a:p>
            <a:pPr marL="59436" indent="0">
              <a:buNone/>
            </a:pPr>
            <a:r>
              <a:rPr lang="en-US" b="1" u="sng" dirty="0"/>
              <a:t>Notable Children:</a:t>
            </a:r>
          </a:p>
          <a:p>
            <a:pPr lvl="1"/>
            <a:r>
              <a:rPr lang="en-US" dirty="0"/>
              <a:t>with Demeter (after mating with her in horse form)- </a:t>
            </a:r>
            <a:r>
              <a:rPr lang="en-US" dirty="0" err="1"/>
              <a:t>Despoina</a:t>
            </a:r>
            <a:r>
              <a:rPr lang="en-US" dirty="0"/>
              <a:t> and </a:t>
            </a:r>
            <a:r>
              <a:rPr lang="en-US" b="1" dirty="0"/>
              <a:t>Arion-</a:t>
            </a:r>
            <a:r>
              <a:rPr lang="en-US" dirty="0"/>
              <a:t> the talking horse</a:t>
            </a:r>
          </a:p>
          <a:p>
            <a:pPr lvl="1"/>
            <a:r>
              <a:rPr lang="en-US" b="1" dirty="0" err="1"/>
              <a:t>Benthesikyme</a:t>
            </a:r>
            <a:r>
              <a:rPr lang="en-US" b="1" dirty="0"/>
              <a:t>-</a:t>
            </a:r>
            <a:r>
              <a:rPr lang="en-US" dirty="0"/>
              <a:t> married the first king of Ethiopia, </a:t>
            </a:r>
            <a:r>
              <a:rPr lang="en-US" dirty="0" err="1"/>
              <a:t>Enalos</a:t>
            </a:r>
            <a:r>
              <a:rPr lang="en-US" dirty="0"/>
              <a:t>, and raised </a:t>
            </a:r>
            <a:r>
              <a:rPr lang="en-US" dirty="0" err="1"/>
              <a:t>Eumolpos</a:t>
            </a:r>
            <a:endParaRPr lang="en-US" dirty="0"/>
          </a:p>
          <a:p>
            <a:pPr lvl="1"/>
            <a:r>
              <a:rPr lang="en-US" dirty="0"/>
              <a:t>with Chione (daughter of Boreas)- </a:t>
            </a:r>
            <a:r>
              <a:rPr lang="en-US" b="1" dirty="0" err="1"/>
              <a:t>Eumolpos</a:t>
            </a:r>
            <a:endParaRPr lang="en-US" b="1" dirty="0"/>
          </a:p>
          <a:p>
            <a:pPr lvl="2"/>
            <a:r>
              <a:rPr lang="en-US" dirty="0"/>
              <a:t>raised by </a:t>
            </a:r>
            <a:r>
              <a:rPr lang="en-US" dirty="0" err="1"/>
              <a:t>Benthesikyme</a:t>
            </a:r>
            <a:r>
              <a:rPr lang="en-US" dirty="0"/>
              <a:t> after Chione threw him into the sea and then washed ashore in Ethiopia</a:t>
            </a:r>
          </a:p>
          <a:p>
            <a:pPr lvl="2"/>
            <a:r>
              <a:rPr lang="en-US" dirty="0"/>
              <a:t>married one of the daughters of </a:t>
            </a:r>
            <a:r>
              <a:rPr lang="en-US" dirty="0" err="1"/>
              <a:t>Enalos</a:t>
            </a:r>
            <a:r>
              <a:rPr lang="en-US" dirty="0"/>
              <a:t> and </a:t>
            </a:r>
            <a:r>
              <a:rPr lang="en-US" dirty="0" err="1"/>
              <a:t>Benthesikyme</a:t>
            </a:r>
            <a:endParaRPr lang="en-US" dirty="0"/>
          </a:p>
          <a:p>
            <a:pPr lvl="2"/>
            <a:r>
              <a:rPr lang="en-US" dirty="0"/>
              <a:t>was a priest of Demeter in Eleusis, sided with that city during a war with Athens</a:t>
            </a:r>
          </a:p>
          <a:p>
            <a:pPr lvl="1"/>
            <a:r>
              <a:rPr lang="en-US" dirty="0"/>
              <a:t>with Medusa- </a:t>
            </a:r>
            <a:r>
              <a:rPr lang="en-US" b="1" dirty="0"/>
              <a:t>Pegasus and </a:t>
            </a:r>
            <a:r>
              <a:rPr lang="en-US" b="1" dirty="0" err="1"/>
              <a:t>Chrysaor</a:t>
            </a:r>
            <a:endParaRPr lang="en-US" b="1" dirty="0"/>
          </a:p>
          <a:p>
            <a:pPr lvl="2"/>
            <a:r>
              <a:rPr lang="en-US" dirty="0"/>
              <a:t>they sprang from her neck after Perseus beheaded her</a:t>
            </a:r>
          </a:p>
          <a:p>
            <a:pPr lvl="1"/>
            <a:r>
              <a:rPr lang="en-US" dirty="0"/>
              <a:t>with </a:t>
            </a:r>
            <a:r>
              <a:rPr lang="en-US" dirty="0" err="1"/>
              <a:t>Amymone</a:t>
            </a:r>
            <a:r>
              <a:rPr lang="en-US" dirty="0"/>
              <a:t>- </a:t>
            </a:r>
            <a:r>
              <a:rPr lang="en-US" b="1" dirty="0"/>
              <a:t>Nauplius</a:t>
            </a:r>
          </a:p>
          <a:p>
            <a:pPr lvl="1"/>
            <a:r>
              <a:rPr lang="en-US" dirty="0"/>
              <a:t>with Tyro- </a:t>
            </a:r>
            <a:r>
              <a:rPr lang="en-US" b="1" dirty="0"/>
              <a:t>Pelias and </a:t>
            </a:r>
            <a:r>
              <a:rPr lang="en-US" b="1" dirty="0" err="1"/>
              <a:t>Neleus</a:t>
            </a:r>
            <a:endParaRPr lang="en-US" b="1" dirty="0"/>
          </a:p>
          <a:p>
            <a:pPr marL="585216" lvl="1" indent="0">
              <a:buNone/>
            </a:pPr>
            <a:endParaRPr lang="en-US" dirty="0"/>
          </a:p>
          <a:p>
            <a:pPr marL="585216" lvl="1" indent="0">
              <a:buNone/>
            </a:pPr>
            <a:endParaRPr lang="en-US" dirty="0"/>
          </a:p>
          <a:p>
            <a:endParaRPr lang="en-US" dirty="0"/>
          </a:p>
        </p:txBody>
      </p:sp>
    </p:spTree>
    <p:extLst>
      <p:ext uri="{BB962C8B-B14F-4D97-AF65-F5344CB8AC3E}">
        <p14:creationId xmlns:p14="http://schemas.microsoft.com/office/powerpoint/2010/main" val="743084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4934A-7810-488D-B644-99FC9D00AD63}"/>
              </a:ext>
            </a:extLst>
          </p:cNvPr>
          <p:cNvSpPr>
            <a:spLocks noGrp="1"/>
          </p:cNvSpPr>
          <p:nvPr>
            <p:ph type="title"/>
          </p:nvPr>
        </p:nvSpPr>
        <p:spPr/>
        <p:txBody>
          <a:bodyPr/>
          <a:lstStyle/>
          <a:p>
            <a:r>
              <a:rPr lang="en-US" dirty="0"/>
              <a:t>HADES</a:t>
            </a:r>
          </a:p>
        </p:txBody>
      </p:sp>
      <p:sp>
        <p:nvSpPr>
          <p:cNvPr id="3" name="Content Placeholder 2">
            <a:extLst>
              <a:ext uri="{FF2B5EF4-FFF2-40B4-BE49-F238E27FC236}">
                <a16:creationId xmlns:a16="http://schemas.microsoft.com/office/drawing/2014/main" xmlns="" id="{857FEB21-F8CE-4705-B478-C19D0C0379CF}"/>
              </a:ext>
            </a:extLst>
          </p:cNvPr>
          <p:cNvSpPr>
            <a:spLocks noGrp="1"/>
          </p:cNvSpPr>
          <p:nvPr>
            <p:ph idx="1"/>
          </p:nvPr>
        </p:nvSpPr>
        <p:spPr>
          <a:xfrm>
            <a:off x="0" y="2133600"/>
            <a:ext cx="9144000" cy="4724400"/>
          </a:xfrm>
        </p:spPr>
        <p:txBody>
          <a:bodyPr>
            <a:normAutofit fontScale="70000" lnSpcReduction="20000"/>
          </a:bodyPr>
          <a:lstStyle/>
          <a:p>
            <a:pPr fontAlgn="base"/>
            <a:r>
              <a:rPr lang="en-US" b="1" dirty="0" err="1"/>
              <a:t>Leuce</a:t>
            </a:r>
            <a:r>
              <a:rPr lang="en-US" dirty="0"/>
              <a:t>- nymph and daughter of Oceanus abducted by Hades </a:t>
            </a:r>
          </a:p>
          <a:p>
            <a:pPr lvl="1" fontAlgn="base"/>
            <a:r>
              <a:rPr lang="en-US" dirty="0"/>
              <a:t>when she died, he </a:t>
            </a:r>
            <a:r>
              <a:rPr lang="en-US" b="1" dirty="0"/>
              <a:t>turned her into a white poplar tree</a:t>
            </a:r>
            <a:r>
              <a:rPr lang="en-US" dirty="0"/>
              <a:t> in the Elysian fields</a:t>
            </a:r>
          </a:p>
          <a:p>
            <a:pPr lvl="1" fontAlgn="base"/>
            <a:r>
              <a:rPr lang="en-US" dirty="0"/>
              <a:t>Heracles used this tree to crown himself upon his return from the underworld</a:t>
            </a:r>
          </a:p>
          <a:p>
            <a:pPr fontAlgn="base"/>
            <a:r>
              <a:rPr lang="en-US" b="1" dirty="0" err="1"/>
              <a:t>Minthe</a:t>
            </a:r>
            <a:r>
              <a:rPr lang="en-US" dirty="0"/>
              <a:t>- naiad associated with the river Cocytus</a:t>
            </a:r>
          </a:p>
          <a:p>
            <a:pPr lvl="1" fontAlgn="base"/>
            <a:r>
              <a:rPr lang="en-US" dirty="0"/>
              <a:t>impressed by </a:t>
            </a:r>
            <a:r>
              <a:rPr lang="en-US" dirty="0" err="1"/>
              <a:t>Hades's</a:t>
            </a:r>
            <a:r>
              <a:rPr lang="en-US" dirty="0"/>
              <a:t> golden chariot, and they were about to get it on until </a:t>
            </a:r>
            <a:r>
              <a:rPr lang="en-US" b="1" dirty="0"/>
              <a:t>Persephone transformed her into the mint plant</a:t>
            </a:r>
            <a:endParaRPr lang="en-US" dirty="0"/>
          </a:p>
          <a:p>
            <a:pPr fontAlgn="base"/>
            <a:r>
              <a:rPr lang="en-US" b="1" u="sng" dirty="0"/>
              <a:t>Persephone</a:t>
            </a:r>
            <a:endParaRPr lang="en-US" b="1" dirty="0"/>
          </a:p>
          <a:p>
            <a:pPr lvl="1" fontAlgn="base"/>
            <a:r>
              <a:rPr lang="en-US" dirty="0"/>
              <a:t>was gathering flowers in varying locations, which include near </a:t>
            </a:r>
            <a:r>
              <a:rPr lang="en-US" b="1" dirty="0"/>
              <a:t>Enna</a:t>
            </a:r>
            <a:r>
              <a:rPr lang="en-US" dirty="0"/>
              <a:t> in Sicily, Attica (near Athens), the </a:t>
            </a:r>
            <a:r>
              <a:rPr lang="en-US" dirty="0" err="1"/>
              <a:t>Nysian</a:t>
            </a:r>
            <a:r>
              <a:rPr lang="en-US" dirty="0"/>
              <a:t> plain in Boeotia, Crete, Eleusis, or the probably mythical </a:t>
            </a:r>
            <a:r>
              <a:rPr lang="en-US" dirty="0" err="1"/>
              <a:t>Nysion</a:t>
            </a:r>
            <a:endParaRPr lang="en-US" dirty="0"/>
          </a:p>
          <a:p>
            <a:pPr lvl="1" fontAlgn="base"/>
            <a:r>
              <a:rPr lang="en-US" dirty="0"/>
              <a:t>The Syracusan naiad </a:t>
            </a:r>
            <a:r>
              <a:rPr lang="en-US" b="1" dirty="0" err="1"/>
              <a:t>Cyrane</a:t>
            </a:r>
            <a:r>
              <a:rPr lang="en-US" dirty="0"/>
              <a:t>/</a:t>
            </a:r>
            <a:r>
              <a:rPr lang="en-US" dirty="0" err="1"/>
              <a:t>Kyrane</a:t>
            </a:r>
            <a:r>
              <a:rPr lang="en-US" dirty="0"/>
              <a:t> tried to stop her abduction, but failed and </a:t>
            </a:r>
            <a:r>
              <a:rPr lang="en-US" b="1" dirty="0"/>
              <a:t>dissolved into a pool of her own tears</a:t>
            </a:r>
            <a:endParaRPr lang="en-US" dirty="0"/>
          </a:p>
          <a:p>
            <a:pPr lvl="1" fontAlgn="base"/>
            <a:r>
              <a:rPr lang="en-US" dirty="0"/>
              <a:t>The old woman </a:t>
            </a:r>
            <a:r>
              <a:rPr lang="en-US" b="1" dirty="0" err="1"/>
              <a:t>Baubo</a:t>
            </a:r>
            <a:r>
              <a:rPr lang="en-US" dirty="0"/>
              <a:t> tried to comfort Demeter after the abduction</a:t>
            </a:r>
          </a:p>
          <a:p>
            <a:pPr lvl="2" fontAlgn="base"/>
            <a:r>
              <a:rPr lang="en-US" dirty="0"/>
              <a:t>lifted her skirt to reveal Demeter's son </a:t>
            </a:r>
            <a:r>
              <a:rPr lang="en-US" dirty="0" err="1"/>
              <a:t>Iacchus</a:t>
            </a:r>
            <a:endParaRPr lang="en-US" dirty="0"/>
          </a:p>
          <a:p>
            <a:pPr lvl="1" fontAlgn="base"/>
            <a:r>
              <a:rPr lang="en-US" dirty="0"/>
              <a:t>the </a:t>
            </a:r>
            <a:r>
              <a:rPr lang="en-US" b="1" dirty="0"/>
              <a:t>daughters of Achelous</a:t>
            </a:r>
            <a:r>
              <a:rPr lang="en-US" dirty="0"/>
              <a:t> </a:t>
            </a:r>
            <a:r>
              <a:rPr lang="en-US" b="1" dirty="0"/>
              <a:t>were given wings</a:t>
            </a:r>
            <a:r>
              <a:rPr lang="en-US" dirty="0"/>
              <a:t> by Demeter to search for her, but failed and became the </a:t>
            </a:r>
            <a:r>
              <a:rPr lang="en-US" b="1" dirty="0"/>
              <a:t>Sirens</a:t>
            </a:r>
            <a:endParaRPr lang="en-US" dirty="0"/>
          </a:p>
          <a:p>
            <a:pPr lvl="1" fontAlgn="base"/>
            <a:r>
              <a:rPr lang="en-US" b="1" dirty="0" err="1"/>
              <a:t>Ascalaphus</a:t>
            </a:r>
            <a:r>
              <a:rPr lang="en-US" dirty="0"/>
              <a:t>, the caretaker of </a:t>
            </a:r>
            <a:r>
              <a:rPr lang="en-US" dirty="0" err="1"/>
              <a:t>Hades's</a:t>
            </a:r>
            <a:r>
              <a:rPr lang="en-US" dirty="0"/>
              <a:t> orchard, reported that Persephone ate a pomegranate in the underworld, for which Demeter </a:t>
            </a:r>
            <a:r>
              <a:rPr lang="en-US" b="1" dirty="0"/>
              <a:t>buried him under a rock</a:t>
            </a:r>
            <a:endParaRPr lang="en-US" dirty="0"/>
          </a:p>
          <a:p>
            <a:pPr lvl="2" fontAlgn="base"/>
            <a:r>
              <a:rPr lang="en-US" dirty="0"/>
              <a:t>was later freed by Heracles, but was then </a:t>
            </a:r>
            <a:r>
              <a:rPr lang="en-US" b="1" dirty="0"/>
              <a:t>turned into an owl</a:t>
            </a:r>
            <a:r>
              <a:rPr lang="en-US" dirty="0"/>
              <a:t> by Demeter</a:t>
            </a:r>
          </a:p>
          <a:p>
            <a:pPr lvl="1" fontAlgn="base"/>
            <a:r>
              <a:rPr lang="en-US" dirty="0"/>
              <a:t>The </a:t>
            </a:r>
            <a:r>
              <a:rPr lang="en-US" b="1" dirty="0"/>
              <a:t>swineherd </a:t>
            </a:r>
            <a:r>
              <a:rPr lang="en-US" b="1" dirty="0" err="1"/>
              <a:t>Eubuleus</a:t>
            </a:r>
            <a:r>
              <a:rPr lang="en-US" b="1" dirty="0"/>
              <a:t> and shepherd Eumolpus witnessed her abduction</a:t>
            </a:r>
            <a:endParaRPr lang="en-US" dirty="0"/>
          </a:p>
          <a:p>
            <a:pPr lvl="2" fontAlgn="base"/>
            <a:r>
              <a:rPr lang="en-US" dirty="0"/>
              <a:t>some of </a:t>
            </a:r>
            <a:r>
              <a:rPr lang="en-US" dirty="0" err="1"/>
              <a:t>Eubuleus's</a:t>
            </a:r>
            <a:r>
              <a:rPr lang="en-US" dirty="0"/>
              <a:t> pigs were swallowed by the Earth- precedent for </a:t>
            </a:r>
            <a:r>
              <a:rPr lang="en-US" b="1" dirty="0"/>
              <a:t>pig burying rituals at </a:t>
            </a:r>
            <a:r>
              <a:rPr lang="en-US" b="1" dirty="0" err="1"/>
              <a:t>Thesmosphoria</a:t>
            </a:r>
            <a:r>
              <a:rPr lang="en-US" b="1" dirty="0"/>
              <a:t> and Eleusis</a:t>
            </a:r>
            <a:endParaRPr lang="en-US" dirty="0"/>
          </a:p>
          <a:p>
            <a:pPr lvl="1" fontAlgn="base"/>
            <a:r>
              <a:rPr lang="en-US" dirty="0"/>
              <a:t>in some versions, Hecate rescues her</a:t>
            </a:r>
          </a:p>
        </p:txBody>
      </p:sp>
      <p:pic>
        <p:nvPicPr>
          <p:cNvPr id="4" name="Picture 3">
            <a:extLst>
              <a:ext uri="{FF2B5EF4-FFF2-40B4-BE49-F238E27FC236}">
                <a16:creationId xmlns:a16="http://schemas.microsoft.com/office/drawing/2014/main" xmlns="" id="{3F7B3DBE-1BB8-47AF-9D83-341D4B65EA17}"/>
              </a:ext>
            </a:extLst>
          </p:cNvPr>
          <p:cNvPicPr>
            <a:picLocks noChangeAspect="1"/>
          </p:cNvPicPr>
          <p:nvPr/>
        </p:nvPicPr>
        <p:blipFill>
          <a:blip r:embed="rId2"/>
          <a:stretch>
            <a:fillRect/>
          </a:stretch>
        </p:blipFill>
        <p:spPr>
          <a:xfrm>
            <a:off x="6858000" y="247042"/>
            <a:ext cx="1631528" cy="2779841"/>
          </a:xfrm>
          <a:prstGeom prst="rect">
            <a:avLst/>
          </a:prstGeom>
        </p:spPr>
      </p:pic>
    </p:spTree>
    <p:extLst>
      <p:ext uri="{BB962C8B-B14F-4D97-AF65-F5344CB8AC3E}">
        <p14:creationId xmlns:p14="http://schemas.microsoft.com/office/powerpoint/2010/main" val="820889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8E598-395A-4922-AAC4-A55F90148C06}"/>
              </a:ext>
            </a:extLst>
          </p:cNvPr>
          <p:cNvSpPr>
            <a:spLocks noGrp="1"/>
          </p:cNvSpPr>
          <p:nvPr>
            <p:ph type="title"/>
          </p:nvPr>
        </p:nvSpPr>
        <p:spPr/>
        <p:txBody>
          <a:bodyPr/>
          <a:lstStyle/>
          <a:p>
            <a:r>
              <a:rPr lang="en-US" dirty="0"/>
              <a:t>HADES </a:t>
            </a:r>
          </a:p>
        </p:txBody>
      </p:sp>
      <p:sp>
        <p:nvSpPr>
          <p:cNvPr id="3" name="Content Placeholder 2">
            <a:extLst>
              <a:ext uri="{FF2B5EF4-FFF2-40B4-BE49-F238E27FC236}">
                <a16:creationId xmlns:a16="http://schemas.microsoft.com/office/drawing/2014/main" xmlns="" id="{5491DDB0-AE70-4208-BD1C-F0568A25E6D6}"/>
              </a:ext>
            </a:extLst>
          </p:cNvPr>
          <p:cNvSpPr>
            <a:spLocks noGrp="1"/>
          </p:cNvSpPr>
          <p:nvPr>
            <p:ph idx="1"/>
          </p:nvPr>
        </p:nvSpPr>
        <p:spPr>
          <a:xfrm>
            <a:off x="0" y="2209800"/>
            <a:ext cx="9144000" cy="4648200"/>
          </a:xfrm>
        </p:spPr>
        <p:txBody>
          <a:bodyPr>
            <a:normAutofit fontScale="92500" lnSpcReduction="20000"/>
          </a:bodyPr>
          <a:lstStyle/>
          <a:p>
            <a:pPr fontAlgn="base"/>
            <a:r>
              <a:rPr lang="en-US" dirty="0"/>
              <a:t>Cult</a:t>
            </a:r>
          </a:p>
          <a:p>
            <a:pPr lvl="1" fontAlgn="base"/>
            <a:r>
              <a:rPr lang="en-US" dirty="0"/>
              <a:t>members </a:t>
            </a:r>
            <a:r>
              <a:rPr lang="en-US" b="1" dirty="0"/>
              <a:t>averted their faces when making sacrifices to him</a:t>
            </a:r>
            <a:r>
              <a:rPr lang="en-US" dirty="0"/>
              <a:t>, and </a:t>
            </a:r>
            <a:r>
              <a:rPr lang="en-US" b="1" dirty="0"/>
              <a:t>hit the ground with their hands</a:t>
            </a:r>
            <a:r>
              <a:rPr lang="en-US" dirty="0"/>
              <a:t> to make sure he would hear them</a:t>
            </a:r>
          </a:p>
          <a:p>
            <a:pPr lvl="2" fontAlgn="base"/>
            <a:r>
              <a:rPr lang="en-US" dirty="0"/>
              <a:t>sacrificed </a:t>
            </a:r>
            <a:r>
              <a:rPr lang="en-US" b="1" dirty="0"/>
              <a:t>black sheep</a:t>
            </a:r>
            <a:r>
              <a:rPr lang="en-US" dirty="0"/>
              <a:t> to him</a:t>
            </a:r>
          </a:p>
          <a:p>
            <a:pPr lvl="1" fontAlgn="base"/>
            <a:r>
              <a:rPr lang="en-US" dirty="0"/>
              <a:t>referred to as "</a:t>
            </a:r>
            <a:r>
              <a:rPr lang="en-US" b="1" dirty="0"/>
              <a:t>The Rich One</a:t>
            </a:r>
            <a:r>
              <a:rPr lang="en-US" dirty="0"/>
              <a:t>", </a:t>
            </a:r>
            <a:r>
              <a:rPr lang="en-US" b="1" dirty="0" err="1"/>
              <a:t>Clymenus</a:t>
            </a:r>
            <a:r>
              <a:rPr lang="en-US" dirty="0"/>
              <a:t>, </a:t>
            </a:r>
            <a:r>
              <a:rPr lang="en-US" b="1" dirty="0" err="1"/>
              <a:t>Polydegmon</a:t>
            </a:r>
            <a:r>
              <a:rPr lang="en-US" dirty="0"/>
              <a:t>(receiver of many), and </a:t>
            </a:r>
            <a:r>
              <a:rPr lang="en-US" b="1" dirty="0" err="1"/>
              <a:t>Eubuleus</a:t>
            </a:r>
            <a:r>
              <a:rPr lang="en-US" dirty="0"/>
              <a:t> to avoid saying his name</a:t>
            </a:r>
          </a:p>
          <a:p>
            <a:pPr lvl="2" fontAlgn="base"/>
            <a:r>
              <a:rPr lang="en-US" dirty="0"/>
              <a:t>called </a:t>
            </a:r>
            <a:r>
              <a:rPr lang="en-US" b="1" dirty="0"/>
              <a:t>Dis Pater</a:t>
            </a:r>
            <a:r>
              <a:rPr lang="en-US" dirty="0"/>
              <a:t> and </a:t>
            </a:r>
            <a:r>
              <a:rPr lang="en-US" b="1" dirty="0"/>
              <a:t>Orcus</a:t>
            </a:r>
            <a:r>
              <a:rPr lang="en-US" dirty="0"/>
              <a:t> by the Romans</a:t>
            </a:r>
          </a:p>
          <a:p>
            <a:pPr fontAlgn="base"/>
            <a:r>
              <a:rPr lang="en-US" dirty="0"/>
              <a:t>his cowherd </a:t>
            </a:r>
            <a:r>
              <a:rPr lang="en-US" b="1" dirty="0" err="1"/>
              <a:t>Menoetes</a:t>
            </a:r>
            <a:r>
              <a:rPr lang="en-US" dirty="0"/>
              <a:t>/Menoetius had his </a:t>
            </a:r>
            <a:r>
              <a:rPr lang="en-US" b="1" dirty="0"/>
              <a:t>ribs crushed by Heracles</a:t>
            </a:r>
            <a:r>
              <a:rPr lang="en-US" dirty="0"/>
              <a:t> on the island of </a:t>
            </a:r>
            <a:r>
              <a:rPr lang="en-US" dirty="0" err="1"/>
              <a:t>Erytheia</a:t>
            </a:r>
            <a:r>
              <a:rPr lang="en-US" dirty="0"/>
              <a:t> after wrestling with him</a:t>
            </a:r>
          </a:p>
          <a:p>
            <a:pPr fontAlgn="base"/>
            <a:r>
              <a:rPr lang="en-US" b="1" dirty="0"/>
              <a:t>Heracles wounded him when he was defending Pylos with the </a:t>
            </a:r>
            <a:r>
              <a:rPr lang="en-US" b="1" dirty="0" err="1"/>
              <a:t>Pylians</a:t>
            </a:r>
            <a:endParaRPr lang="en-US" b="1" dirty="0"/>
          </a:p>
          <a:p>
            <a:pPr fontAlgn="base"/>
            <a:r>
              <a:rPr lang="en-US" b="1" dirty="0" err="1"/>
              <a:t>Aeacus</a:t>
            </a:r>
            <a:r>
              <a:rPr lang="en-US" dirty="0"/>
              <a:t>- one of the three judges- </a:t>
            </a:r>
            <a:r>
              <a:rPr lang="en-US" b="1" dirty="0"/>
              <a:t>held his keys</a:t>
            </a:r>
            <a:endParaRPr lang="en-US" dirty="0"/>
          </a:p>
          <a:p>
            <a:pPr fontAlgn="base"/>
            <a:r>
              <a:rPr lang="en-US" dirty="0"/>
              <a:t>in the </a:t>
            </a:r>
            <a:r>
              <a:rPr lang="en-US" i="1" dirty="0" err="1"/>
              <a:t>Suda</a:t>
            </a:r>
            <a:r>
              <a:rPr lang="en-US" dirty="0"/>
              <a:t>, he is father of </a:t>
            </a:r>
            <a:r>
              <a:rPr lang="en-US" dirty="0" err="1"/>
              <a:t>Macaria</a:t>
            </a:r>
            <a:r>
              <a:rPr lang="en-US" dirty="0"/>
              <a:t> ( not to be confused with the daughter of Heracles)</a:t>
            </a:r>
          </a:p>
          <a:p>
            <a:pPr fontAlgn="base"/>
            <a:r>
              <a:rPr lang="en-US" dirty="0"/>
              <a:t>the narcissus was sacred to him and Persephone</a:t>
            </a:r>
          </a:p>
          <a:p>
            <a:r>
              <a:rPr lang="en-US" dirty="0"/>
              <a:t>his helm of invisibility </a:t>
            </a:r>
            <a:r>
              <a:rPr lang="en-US" b="1" dirty="0"/>
              <a:t>helped Perseus escape </a:t>
            </a:r>
            <a:r>
              <a:rPr lang="en-US" b="1" dirty="0" err="1"/>
              <a:t>Stheno</a:t>
            </a:r>
            <a:r>
              <a:rPr lang="en-US" b="1" dirty="0"/>
              <a:t> and Euryale</a:t>
            </a:r>
            <a:r>
              <a:rPr lang="en-US" dirty="0"/>
              <a:t> after decapitating Medusa- birth of Pegasus and </a:t>
            </a:r>
            <a:r>
              <a:rPr lang="en-US" dirty="0" err="1"/>
              <a:t>Chrysaor</a:t>
            </a:r>
            <a:endParaRPr lang="en-US" dirty="0"/>
          </a:p>
          <a:p>
            <a:endParaRPr lang="en-US" dirty="0"/>
          </a:p>
        </p:txBody>
      </p:sp>
    </p:spTree>
    <p:extLst>
      <p:ext uri="{BB962C8B-B14F-4D97-AF65-F5344CB8AC3E}">
        <p14:creationId xmlns:p14="http://schemas.microsoft.com/office/powerpoint/2010/main" val="420424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0046" y="1"/>
            <a:ext cx="2043953" cy="3657600"/>
          </a:xfrm>
        </p:spPr>
      </p:pic>
      <p:sp>
        <p:nvSpPr>
          <p:cNvPr id="8" name="Content Placeholder 2">
            <a:extLst>
              <a:ext uri="{FF2B5EF4-FFF2-40B4-BE49-F238E27FC236}">
                <a16:creationId xmlns:a16="http://schemas.microsoft.com/office/drawing/2014/main" xmlns="" id="{73EB047C-F459-4978-A783-6D7DA48B8051}"/>
              </a:ext>
            </a:extLst>
          </p:cNvPr>
          <p:cNvSpPr txBox="1">
            <a:spLocks/>
          </p:cNvSpPr>
          <p:nvPr/>
        </p:nvSpPr>
        <p:spPr>
          <a:xfrm>
            <a:off x="0" y="2286000"/>
            <a:ext cx="9144000" cy="4572000"/>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fontAlgn="base"/>
            <a:r>
              <a:rPr lang="en-US" dirty="0"/>
              <a:t>Sacred animals- </a:t>
            </a:r>
            <a:r>
              <a:rPr lang="en-US" b="1" dirty="0"/>
              <a:t>woodpecker, vulture, eagle owl, dog</a:t>
            </a:r>
            <a:endParaRPr lang="en-US" dirty="0"/>
          </a:p>
          <a:p>
            <a:pPr fontAlgn="base"/>
            <a:r>
              <a:rPr lang="en-US" dirty="0"/>
              <a:t>His sister </a:t>
            </a:r>
            <a:r>
              <a:rPr lang="en-US" b="1" dirty="0"/>
              <a:t>Hebe drew baths for him</a:t>
            </a:r>
            <a:endParaRPr lang="en-US" dirty="0"/>
          </a:p>
          <a:p>
            <a:pPr fontAlgn="base"/>
            <a:r>
              <a:rPr lang="en-US" b="1" dirty="0"/>
              <a:t>killed </a:t>
            </a:r>
            <a:r>
              <a:rPr lang="en-US" b="1" dirty="0" err="1"/>
              <a:t>Halirrhothius</a:t>
            </a:r>
            <a:endParaRPr lang="en-US" b="1" dirty="0"/>
          </a:p>
          <a:p>
            <a:pPr lvl="1" fontAlgn="base"/>
            <a:r>
              <a:rPr lang="en-US" dirty="0"/>
              <a:t>son of Poseidon who </a:t>
            </a:r>
            <a:r>
              <a:rPr lang="en-US" b="1" dirty="0"/>
              <a:t>raped his daughter </a:t>
            </a:r>
            <a:r>
              <a:rPr lang="en-US" b="1" dirty="0" err="1"/>
              <a:t>Alcippe</a:t>
            </a:r>
            <a:endParaRPr lang="en-US" dirty="0"/>
          </a:p>
          <a:p>
            <a:pPr lvl="1" fontAlgn="base"/>
            <a:r>
              <a:rPr lang="en-US" dirty="0"/>
              <a:t>Poseidon put him on trial with a council of gods on the Acropolis</a:t>
            </a:r>
          </a:p>
          <a:p>
            <a:pPr lvl="1" fontAlgn="base"/>
            <a:r>
              <a:rPr lang="en-US" dirty="0"/>
              <a:t>Ares was acquitted, and the hill became known as the </a:t>
            </a:r>
            <a:r>
              <a:rPr lang="en-US" b="1" dirty="0"/>
              <a:t>Areopagus </a:t>
            </a:r>
            <a:r>
              <a:rPr lang="en-US" dirty="0"/>
              <a:t>(Rock of Ares)</a:t>
            </a:r>
          </a:p>
          <a:p>
            <a:pPr fontAlgn="base"/>
            <a:r>
              <a:rPr lang="en-US" b="1" dirty="0"/>
              <a:t>Gigantomachy</a:t>
            </a:r>
            <a:endParaRPr lang="en-US" dirty="0"/>
          </a:p>
          <a:p>
            <a:pPr lvl="1" fontAlgn="base"/>
            <a:r>
              <a:rPr lang="en-US" dirty="0"/>
              <a:t>was </a:t>
            </a:r>
            <a:r>
              <a:rPr lang="en-US" b="1" dirty="0"/>
              <a:t>kidnapped by the </a:t>
            </a:r>
            <a:r>
              <a:rPr lang="en-US" b="1" dirty="0" err="1"/>
              <a:t>Aloadae</a:t>
            </a:r>
            <a:endParaRPr lang="en-US" b="1" dirty="0"/>
          </a:p>
          <a:p>
            <a:pPr lvl="2" fontAlgn="base"/>
            <a:r>
              <a:rPr lang="en-US" dirty="0"/>
              <a:t>two giants- </a:t>
            </a:r>
            <a:r>
              <a:rPr lang="en-US" dirty="0" err="1"/>
              <a:t>Otus</a:t>
            </a:r>
            <a:r>
              <a:rPr lang="en-US" dirty="0"/>
              <a:t> and </a:t>
            </a:r>
            <a:r>
              <a:rPr lang="en-US" dirty="0" err="1"/>
              <a:t>Ephialtes</a:t>
            </a:r>
            <a:endParaRPr lang="en-US" dirty="0"/>
          </a:p>
          <a:p>
            <a:pPr lvl="2" fontAlgn="base"/>
            <a:r>
              <a:rPr lang="en-US" b="1" dirty="0"/>
              <a:t>trapped him in a bronze jar</a:t>
            </a:r>
            <a:r>
              <a:rPr lang="en-US" dirty="0"/>
              <a:t> for 13 months until their stepmother </a:t>
            </a:r>
            <a:r>
              <a:rPr lang="en-US" dirty="0" err="1"/>
              <a:t>Eriboea</a:t>
            </a:r>
            <a:r>
              <a:rPr lang="en-US" dirty="0"/>
              <a:t> told </a:t>
            </a:r>
            <a:r>
              <a:rPr lang="en-US" b="1" dirty="0"/>
              <a:t>Hermes, who rescued Ares</a:t>
            </a:r>
            <a:endParaRPr lang="en-US" dirty="0"/>
          </a:p>
          <a:p>
            <a:pPr lvl="1" fontAlgn="base"/>
            <a:r>
              <a:rPr lang="en-US" b="1" dirty="0"/>
              <a:t>killed Mimas</a:t>
            </a:r>
          </a:p>
          <a:p>
            <a:pPr fontAlgn="base"/>
            <a:r>
              <a:rPr lang="en-US" dirty="0"/>
              <a:t>owned the </a:t>
            </a:r>
            <a:r>
              <a:rPr lang="en-US" dirty="0" err="1"/>
              <a:t>Stymphalian</a:t>
            </a:r>
            <a:r>
              <a:rPr lang="en-US" dirty="0"/>
              <a:t> birds</a:t>
            </a:r>
          </a:p>
          <a:p>
            <a:pPr lvl="1" fontAlgn="base"/>
            <a:r>
              <a:rPr lang="en-US" dirty="0"/>
              <a:t>had bronze beaks, poisonous dung, and </a:t>
            </a:r>
            <a:r>
              <a:rPr lang="en-US" b="1" dirty="0"/>
              <a:t>could shoot their sharp metallic feathers</a:t>
            </a:r>
            <a:endParaRPr lang="en-US" dirty="0"/>
          </a:p>
          <a:p>
            <a:pPr lvl="1" fontAlgn="base"/>
            <a:r>
              <a:rPr lang="en-US" dirty="0"/>
              <a:t>Heracles cleared them out of Arcadia for his Sixth labor</a:t>
            </a:r>
          </a:p>
          <a:p>
            <a:pPr lvl="2" fontAlgn="base"/>
            <a:r>
              <a:rPr lang="en-US" dirty="0"/>
              <a:t>they had fled to Arcadia from a pack of wolves and were destroying crops and people</a:t>
            </a:r>
          </a:p>
          <a:p>
            <a:pPr lvl="2" fontAlgn="base"/>
            <a:r>
              <a:rPr lang="en-US" dirty="0"/>
              <a:t>used a rattle made by Hephaestus to scare them out of a marsh, then shot them with his Hydra blood arrows</a:t>
            </a:r>
          </a:p>
        </p:txBody>
      </p:sp>
    </p:spTree>
    <p:extLst>
      <p:ext uri="{BB962C8B-B14F-4D97-AF65-F5344CB8AC3E}">
        <p14:creationId xmlns:p14="http://schemas.microsoft.com/office/powerpoint/2010/main" val="399996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ARES</a:t>
            </a:r>
          </a:p>
        </p:txBody>
      </p:sp>
      <p:sp>
        <p:nvSpPr>
          <p:cNvPr id="3" name="Content Placeholder 2"/>
          <p:cNvSpPr>
            <a:spLocks noGrp="1"/>
          </p:cNvSpPr>
          <p:nvPr>
            <p:ph idx="1"/>
          </p:nvPr>
        </p:nvSpPr>
        <p:spPr>
          <a:xfrm>
            <a:off x="0" y="2133600"/>
            <a:ext cx="9144000" cy="4800600"/>
          </a:xfrm>
        </p:spPr>
        <p:txBody>
          <a:bodyPr>
            <a:normAutofit fontScale="92500" lnSpcReduction="20000"/>
          </a:bodyPr>
          <a:lstStyle/>
          <a:p>
            <a:pPr fontAlgn="base"/>
            <a:r>
              <a:rPr lang="en-US" dirty="0"/>
              <a:t>was </a:t>
            </a:r>
            <a:r>
              <a:rPr lang="en-US" b="1" dirty="0"/>
              <a:t>wounded by Diomedes in the Trojan war</a:t>
            </a:r>
            <a:endParaRPr lang="en-US" dirty="0"/>
          </a:p>
          <a:p>
            <a:pPr lvl="1" fontAlgn="base"/>
            <a:r>
              <a:rPr lang="en-US" dirty="0"/>
              <a:t>Ares helped the Trojans, and Athena guided Diomedes’ spear at Ares’s stomach, causing him to roar and scare all the soldiers</a:t>
            </a:r>
          </a:p>
          <a:p>
            <a:pPr fontAlgn="base"/>
            <a:r>
              <a:rPr lang="en-US" dirty="0"/>
              <a:t>caught in a net with Aphrodite by Hephaestus</a:t>
            </a:r>
          </a:p>
          <a:p>
            <a:pPr lvl="1" fontAlgn="base"/>
            <a:r>
              <a:rPr lang="en-US" dirty="0"/>
              <a:t>Helios told Hephaestus of their affair, so he crafted an invisible gold net to snare them in</a:t>
            </a:r>
          </a:p>
          <a:p>
            <a:pPr lvl="2" fontAlgn="base"/>
            <a:r>
              <a:rPr lang="en-US" dirty="0"/>
              <a:t>Ares had told </a:t>
            </a:r>
            <a:r>
              <a:rPr lang="en-US" b="1" dirty="0" err="1"/>
              <a:t>Alectryon</a:t>
            </a:r>
            <a:r>
              <a:rPr lang="en-US" b="1" dirty="0"/>
              <a:t> </a:t>
            </a:r>
            <a:r>
              <a:rPr lang="en-US" dirty="0"/>
              <a:t>to wait at the door to the hall of Hephaestus to warn of Helios’s coming, but </a:t>
            </a:r>
            <a:r>
              <a:rPr lang="en-US" b="1" dirty="0"/>
              <a:t>he fell asleep and Ares turned him into a rooster</a:t>
            </a:r>
            <a:r>
              <a:rPr lang="en-US" dirty="0"/>
              <a:t>, which now warns of the coming of the sun at dawn</a:t>
            </a:r>
          </a:p>
          <a:p>
            <a:r>
              <a:rPr lang="en-US" dirty="0"/>
              <a:t>Attendants</a:t>
            </a:r>
          </a:p>
          <a:p>
            <a:pPr lvl="1"/>
            <a:r>
              <a:rPr lang="en-US" b="1" dirty="0" err="1"/>
              <a:t>Alala</a:t>
            </a:r>
            <a:r>
              <a:rPr lang="en-US" b="1" dirty="0"/>
              <a:t>-</a:t>
            </a:r>
            <a:r>
              <a:rPr lang="en-US" dirty="0"/>
              <a:t> “war cry”</a:t>
            </a:r>
          </a:p>
          <a:p>
            <a:pPr lvl="2"/>
            <a:r>
              <a:rPr lang="en-US" dirty="0"/>
              <a:t>daughter of Ares’s other attendant </a:t>
            </a:r>
            <a:r>
              <a:rPr lang="en-US" b="1" dirty="0" err="1"/>
              <a:t>Polemos</a:t>
            </a:r>
            <a:r>
              <a:rPr lang="en-US" b="1" dirty="0"/>
              <a:t>-</a:t>
            </a:r>
            <a:r>
              <a:rPr lang="en-US" dirty="0"/>
              <a:t> embodiment of war</a:t>
            </a:r>
          </a:p>
          <a:p>
            <a:pPr lvl="2"/>
            <a:r>
              <a:rPr lang="en-US" dirty="0"/>
              <a:t>alternatively, one of the </a:t>
            </a:r>
            <a:r>
              <a:rPr lang="en-US" dirty="0" err="1"/>
              <a:t>Makhai</a:t>
            </a:r>
            <a:endParaRPr lang="en-US" dirty="0"/>
          </a:p>
          <a:p>
            <a:pPr lvl="1"/>
            <a:r>
              <a:rPr lang="en-US" dirty="0"/>
              <a:t>the </a:t>
            </a:r>
            <a:r>
              <a:rPr lang="en-US" b="1" dirty="0" err="1"/>
              <a:t>Makhai</a:t>
            </a:r>
            <a:r>
              <a:rPr lang="en-US" dirty="0"/>
              <a:t> (or </a:t>
            </a:r>
            <a:r>
              <a:rPr lang="en-US" dirty="0" err="1"/>
              <a:t>Machae</a:t>
            </a:r>
            <a:r>
              <a:rPr lang="en-US" dirty="0"/>
              <a:t>)</a:t>
            </a:r>
          </a:p>
          <a:p>
            <a:pPr lvl="2"/>
            <a:r>
              <a:rPr lang="en-US" dirty="0"/>
              <a:t>children of Eris</a:t>
            </a:r>
          </a:p>
          <a:p>
            <a:pPr lvl="1"/>
            <a:r>
              <a:rPr lang="en-US" dirty="0"/>
              <a:t>Enyo and Eris</a:t>
            </a:r>
          </a:p>
          <a:p>
            <a:r>
              <a:rPr lang="en-US" dirty="0"/>
              <a:t>Has many children with notable stories of their own, including </a:t>
            </a:r>
            <a:r>
              <a:rPr lang="en-US" b="1" dirty="0"/>
              <a:t>Harmonia</a:t>
            </a:r>
            <a:r>
              <a:rPr lang="en-US" dirty="0"/>
              <a:t>, </a:t>
            </a:r>
            <a:r>
              <a:rPr lang="en-US" dirty="0" err="1"/>
              <a:t>Enyalius</a:t>
            </a:r>
            <a:r>
              <a:rPr lang="en-US" dirty="0"/>
              <a:t>, </a:t>
            </a:r>
            <a:r>
              <a:rPr lang="en-US" b="1" dirty="0" err="1"/>
              <a:t>Cycnus</a:t>
            </a:r>
            <a:r>
              <a:rPr lang="en-US" dirty="0"/>
              <a:t>, </a:t>
            </a:r>
            <a:r>
              <a:rPr lang="en-US" b="1" dirty="0" err="1"/>
              <a:t>Ascalaphus</a:t>
            </a:r>
            <a:r>
              <a:rPr lang="en-US" dirty="0"/>
              <a:t>, Oenomaus, </a:t>
            </a:r>
            <a:r>
              <a:rPr lang="en-US" b="1" dirty="0" err="1"/>
              <a:t>Penthesilea</a:t>
            </a:r>
            <a:r>
              <a:rPr lang="en-US" dirty="0"/>
              <a:t>, and </a:t>
            </a:r>
            <a:r>
              <a:rPr lang="en-US" dirty="0" err="1"/>
              <a:t>Tereus</a:t>
            </a:r>
            <a:endParaRPr lang="en-US" dirty="0"/>
          </a:p>
        </p:txBody>
      </p:sp>
    </p:spTree>
    <p:extLst>
      <p:ext uri="{BB962C8B-B14F-4D97-AF65-F5344CB8AC3E}">
        <p14:creationId xmlns:p14="http://schemas.microsoft.com/office/powerpoint/2010/main" val="2496124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Dionysus</a:t>
            </a:r>
          </a:p>
        </p:txBody>
      </p:sp>
      <p:sp>
        <p:nvSpPr>
          <p:cNvPr id="3" name="Content Placeholder 2"/>
          <p:cNvSpPr>
            <a:spLocks noGrp="1"/>
          </p:cNvSpPr>
          <p:nvPr>
            <p:ph idx="1"/>
          </p:nvPr>
        </p:nvSpPr>
        <p:spPr>
          <a:xfrm>
            <a:off x="0" y="2209800"/>
            <a:ext cx="8991600" cy="4572000"/>
          </a:xfrm>
        </p:spPr>
        <p:txBody>
          <a:bodyPr>
            <a:normAutofit lnSpcReduction="10000"/>
          </a:bodyPr>
          <a:lstStyle/>
          <a:p>
            <a:pPr fontAlgn="base"/>
            <a:r>
              <a:rPr lang="en-US" dirty="0"/>
              <a:t>son of </a:t>
            </a:r>
            <a:r>
              <a:rPr lang="en-US" b="1" dirty="0"/>
              <a:t>Semele</a:t>
            </a:r>
            <a:r>
              <a:rPr lang="en-US" dirty="0"/>
              <a:t> and Zeus</a:t>
            </a:r>
          </a:p>
          <a:p>
            <a:pPr lvl="1" fontAlgn="base"/>
            <a:r>
              <a:rPr lang="en-US" dirty="0"/>
              <a:t>Hera appeared to her as a crone and made her doubt that Zeus was really the father of her unborn child</a:t>
            </a:r>
          </a:p>
          <a:p>
            <a:pPr lvl="1" fontAlgn="base"/>
            <a:r>
              <a:rPr lang="en-US" dirty="0"/>
              <a:t>Semele demanded Zeus appear to her in his godly form, which he pleaded with her not to demand, but she insisted and perished in the ensuing godly splendor</a:t>
            </a:r>
          </a:p>
          <a:p>
            <a:pPr lvl="1" fontAlgn="base"/>
            <a:r>
              <a:rPr lang="en-US" dirty="0"/>
              <a:t>Zeus recovered Dionysus from the burnt remains of Semele and </a:t>
            </a:r>
            <a:r>
              <a:rPr lang="en-US" b="1" dirty="0"/>
              <a:t>sewed him into his thigh</a:t>
            </a:r>
            <a:r>
              <a:rPr lang="en-US" dirty="0"/>
              <a:t> and released him on Mount </a:t>
            </a:r>
            <a:r>
              <a:rPr lang="en-US" dirty="0" err="1"/>
              <a:t>Pramnos</a:t>
            </a:r>
            <a:r>
              <a:rPr lang="en-US" dirty="0"/>
              <a:t> on Ikaria</a:t>
            </a:r>
          </a:p>
          <a:p>
            <a:pPr lvl="1" fontAlgn="base"/>
            <a:r>
              <a:rPr lang="en-US" dirty="0"/>
              <a:t>therefore, Dionysus is known as "</a:t>
            </a:r>
            <a:r>
              <a:rPr lang="en-US" b="1" dirty="0"/>
              <a:t>twice-born</a:t>
            </a:r>
            <a:r>
              <a:rPr lang="en-US" dirty="0"/>
              <a:t>"</a:t>
            </a:r>
          </a:p>
          <a:p>
            <a:pPr lvl="1" fontAlgn="base"/>
            <a:r>
              <a:rPr lang="en-US" dirty="0"/>
              <a:t>Alternatively, he is the son of Zeus and Persephone (Cretan version)</a:t>
            </a:r>
          </a:p>
          <a:p>
            <a:pPr lvl="2" fontAlgn="base"/>
            <a:r>
              <a:rPr lang="en-US" dirty="0"/>
              <a:t>Hera sent the Titans to lure the infant Dionysus with toys and then </a:t>
            </a:r>
            <a:r>
              <a:rPr lang="en-US" b="1" dirty="0"/>
              <a:t>rip him to pieces</a:t>
            </a:r>
            <a:endParaRPr lang="en-US" dirty="0"/>
          </a:p>
          <a:p>
            <a:pPr lvl="2" fontAlgn="base"/>
            <a:r>
              <a:rPr lang="en-US" dirty="0"/>
              <a:t>The Titans mocked him by giving him a </a:t>
            </a:r>
            <a:r>
              <a:rPr lang="en-US" b="1" dirty="0"/>
              <a:t>thyrsus</a:t>
            </a:r>
            <a:r>
              <a:rPr lang="en-US" dirty="0"/>
              <a:t> (fennel stalk) in place of his scepter</a:t>
            </a:r>
          </a:p>
          <a:p>
            <a:pPr lvl="3" fontAlgn="base"/>
            <a:r>
              <a:rPr lang="en-US" dirty="0"/>
              <a:t>had a </a:t>
            </a:r>
            <a:r>
              <a:rPr lang="en-US" b="1" dirty="0"/>
              <a:t>pinecone </a:t>
            </a:r>
            <a:r>
              <a:rPr lang="en-US" dirty="0"/>
              <a:t>on top</a:t>
            </a:r>
          </a:p>
          <a:p>
            <a:pPr lvl="2" fontAlgn="base"/>
            <a:r>
              <a:rPr lang="en-US" dirty="0"/>
              <a:t>The </a:t>
            </a:r>
            <a:r>
              <a:rPr lang="en-US" b="1" dirty="0"/>
              <a:t>Titans ate everything except his heart</a:t>
            </a:r>
            <a:r>
              <a:rPr lang="en-US" dirty="0"/>
              <a:t>, which Zeus used to recreate him by either sewing it into his thigh, planting it in Semele's womb, or </a:t>
            </a:r>
            <a:r>
              <a:rPr lang="en-US" b="1" dirty="0"/>
              <a:t>giving it to Semele to eat</a:t>
            </a:r>
            <a:endParaRPr lang="en-US" dirty="0"/>
          </a:p>
          <a:p>
            <a:pPr lvl="3" fontAlgn="base"/>
            <a:r>
              <a:rPr lang="en-US" b="1" dirty="0"/>
              <a:t>the first pomegranate tree sprouted up where his blood fell</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0"/>
            <a:ext cx="3352800" cy="2514600"/>
          </a:xfrm>
          <a:prstGeom prst="rect">
            <a:avLst/>
          </a:prstGeom>
        </p:spPr>
      </p:pic>
    </p:spTree>
    <p:extLst>
      <p:ext uri="{BB962C8B-B14F-4D97-AF65-F5344CB8AC3E}">
        <p14:creationId xmlns:p14="http://schemas.microsoft.com/office/powerpoint/2010/main" val="255562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Dionysus</a:t>
            </a:r>
          </a:p>
        </p:txBody>
      </p:sp>
      <p:sp>
        <p:nvSpPr>
          <p:cNvPr id="3" name="Content Placeholder 2"/>
          <p:cNvSpPr>
            <a:spLocks noGrp="1"/>
          </p:cNvSpPr>
          <p:nvPr>
            <p:ph idx="1"/>
          </p:nvPr>
        </p:nvSpPr>
        <p:spPr>
          <a:xfrm>
            <a:off x="0" y="2133600"/>
            <a:ext cx="9144000" cy="4724400"/>
          </a:xfrm>
        </p:spPr>
        <p:txBody>
          <a:bodyPr>
            <a:normAutofit fontScale="77500" lnSpcReduction="20000"/>
          </a:bodyPr>
          <a:lstStyle/>
          <a:p>
            <a:pPr fontAlgn="base"/>
            <a:r>
              <a:rPr lang="en-US" dirty="0"/>
              <a:t>Grew up in </a:t>
            </a:r>
            <a:r>
              <a:rPr lang="en-US" b="1" dirty="0"/>
              <a:t>Nysa</a:t>
            </a:r>
            <a:endParaRPr lang="en-US" dirty="0"/>
          </a:p>
          <a:p>
            <a:pPr lvl="1" fontAlgn="base"/>
            <a:r>
              <a:rPr lang="en-US" dirty="0"/>
              <a:t>far-away place that was variously associated with Ethiopia, India, Libya, Arabia, or </a:t>
            </a:r>
            <a:r>
              <a:rPr lang="en-US" dirty="0" err="1"/>
              <a:t>Tribalia</a:t>
            </a:r>
            <a:endParaRPr lang="en-US" dirty="0"/>
          </a:p>
          <a:p>
            <a:pPr lvl="2" fontAlgn="base"/>
            <a:r>
              <a:rPr lang="en-US" dirty="0"/>
              <a:t>Dionysus allegedly founded a city on the Indus named Nysa, which Alexander the Great arrived at</a:t>
            </a:r>
          </a:p>
          <a:p>
            <a:pPr lvl="1" fontAlgn="base"/>
            <a:r>
              <a:rPr lang="en-US" dirty="0"/>
              <a:t>Hermes took him there to be raised by </a:t>
            </a:r>
            <a:r>
              <a:rPr lang="en-US" b="1" dirty="0"/>
              <a:t>rain-nymphs</a:t>
            </a:r>
            <a:r>
              <a:rPr lang="en-US" dirty="0"/>
              <a:t> who were later turned into the Hyades by Zeus in gratitude</a:t>
            </a:r>
          </a:p>
          <a:p>
            <a:pPr lvl="1" fontAlgn="base"/>
            <a:r>
              <a:rPr lang="en-US" dirty="0"/>
              <a:t>Alternatively was </a:t>
            </a:r>
            <a:r>
              <a:rPr lang="en-US" b="1" dirty="0"/>
              <a:t>raised by </a:t>
            </a:r>
            <a:r>
              <a:rPr lang="en-US" b="1" dirty="0" err="1"/>
              <a:t>Athamas</a:t>
            </a:r>
            <a:r>
              <a:rPr lang="en-US" b="1" dirty="0"/>
              <a:t> and </a:t>
            </a:r>
            <a:r>
              <a:rPr lang="en-US" b="1" dirty="0" err="1"/>
              <a:t>Ino</a:t>
            </a:r>
            <a:r>
              <a:rPr lang="en-US" dirty="0"/>
              <a:t> (sister of Semele)</a:t>
            </a:r>
          </a:p>
          <a:p>
            <a:pPr lvl="2" fontAlgn="base"/>
            <a:r>
              <a:rPr lang="en-US" b="1" dirty="0"/>
              <a:t>Hera struck </a:t>
            </a:r>
            <a:r>
              <a:rPr lang="en-US" b="1" dirty="0" err="1"/>
              <a:t>Athamas</a:t>
            </a:r>
            <a:r>
              <a:rPr lang="en-US" b="1" dirty="0"/>
              <a:t> with madness, causing him to kill his own son </a:t>
            </a:r>
            <a:r>
              <a:rPr lang="en-US" b="1" dirty="0" err="1"/>
              <a:t>Learchus</a:t>
            </a:r>
            <a:endParaRPr lang="en-US" b="1" dirty="0"/>
          </a:p>
          <a:p>
            <a:pPr lvl="2" fontAlgn="base"/>
            <a:r>
              <a:rPr lang="en-US" dirty="0" err="1"/>
              <a:t>Ino</a:t>
            </a:r>
            <a:r>
              <a:rPr lang="en-US" dirty="0"/>
              <a:t> threw herself into the sea with her son </a:t>
            </a:r>
            <a:r>
              <a:rPr lang="en-US" dirty="0" err="1"/>
              <a:t>Melicertes</a:t>
            </a:r>
            <a:r>
              <a:rPr lang="en-US" dirty="0"/>
              <a:t> to escape </a:t>
            </a:r>
            <a:r>
              <a:rPr lang="en-US" dirty="0" err="1"/>
              <a:t>Athamas</a:t>
            </a:r>
            <a:r>
              <a:rPr lang="en-US" dirty="0"/>
              <a:t>, and they became sea deities</a:t>
            </a:r>
          </a:p>
          <a:p>
            <a:pPr fontAlgn="base"/>
            <a:r>
              <a:rPr lang="en-US" dirty="0"/>
              <a:t>Was </a:t>
            </a:r>
            <a:r>
              <a:rPr lang="en-US" b="1" dirty="0"/>
              <a:t>driven mad by Hera</a:t>
            </a:r>
            <a:r>
              <a:rPr lang="en-US" dirty="0"/>
              <a:t> after inventing wine</a:t>
            </a:r>
          </a:p>
          <a:p>
            <a:pPr lvl="1"/>
            <a:r>
              <a:rPr lang="en-US" dirty="0"/>
              <a:t>had his </a:t>
            </a:r>
            <a:r>
              <a:rPr lang="en-US" b="1" dirty="0"/>
              <a:t>madness cured by Rhea</a:t>
            </a:r>
            <a:r>
              <a:rPr lang="en-US" dirty="0"/>
              <a:t> (or Cybele)</a:t>
            </a:r>
          </a:p>
          <a:p>
            <a:r>
              <a:rPr lang="en-US" dirty="0"/>
              <a:t>Abduction by pirates</a:t>
            </a:r>
          </a:p>
          <a:p>
            <a:pPr lvl="1"/>
            <a:r>
              <a:rPr lang="en-US" dirty="0"/>
              <a:t>sailors kidnapped him and tried to tie him up with rope, but no ropes could hold him</a:t>
            </a:r>
          </a:p>
          <a:p>
            <a:pPr lvl="1"/>
            <a:r>
              <a:rPr lang="en-US" dirty="0"/>
              <a:t>he turned into a lion and unleashed a bear, causing sailors to jump overboard, which he turned into dolphins</a:t>
            </a:r>
          </a:p>
          <a:p>
            <a:pPr lvl="1"/>
            <a:r>
              <a:rPr lang="en-US" dirty="0"/>
              <a:t>spared the helmsman </a:t>
            </a:r>
            <a:r>
              <a:rPr lang="en-US" b="1" dirty="0" err="1"/>
              <a:t>Acoetes</a:t>
            </a:r>
            <a:r>
              <a:rPr lang="en-US" dirty="0"/>
              <a:t>, who recognized him from the start and tried to warn the other sailors</a:t>
            </a:r>
          </a:p>
          <a:p>
            <a:pPr lvl="2"/>
            <a:r>
              <a:rPr lang="en-US" dirty="0"/>
              <a:t>pilot from </a:t>
            </a:r>
            <a:r>
              <a:rPr lang="en-US" dirty="0" err="1"/>
              <a:t>Maeonia</a:t>
            </a:r>
            <a:r>
              <a:rPr lang="en-US" dirty="0"/>
              <a:t> who became a devotee of Dionysus</a:t>
            </a:r>
          </a:p>
          <a:p>
            <a:pPr lvl="1"/>
            <a:r>
              <a:rPr lang="en-US" dirty="0"/>
              <a:t>in another story, he hired Tyrrhenian pirates to take him from Icaria to Naxos, but they sailed to Asia to sell him as a slave</a:t>
            </a:r>
          </a:p>
          <a:p>
            <a:pPr lvl="1"/>
            <a:r>
              <a:rPr lang="en-US" dirty="0"/>
              <a:t>he </a:t>
            </a:r>
            <a:r>
              <a:rPr lang="en-US" b="1" dirty="0"/>
              <a:t>turned the oars and mast into snakes</a:t>
            </a:r>
            <a:r>
              <a:rPr lang="en-US" dirty="0"/>
              <a:t>, filled the ship with ivy and the sound of flutes to drive the pirates mad, causing them to jump into the sea and </a:t>
            </a:r>
            <a:r>
              <a:rPr lang="en-US" b="1" dirty="0"/>
              <a:t>turn into dolphins</a:t>
            </a:r>
          </a:p>
        </p:txBody>
      </p:sp>
    </p:spTree>
    <p:extLst>
      <p:ext uri="{BB962C8B-B14F-4D97-AF65-F5344CB8AC3E}">
        <p14:creationId xmlns:p14="http://schemas.microsoft.com/office/powerpoint/2010/main" val="1576298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Dionysus</a:t>
            </a:r>
          </a:p>
        </p:txBody>
      </p:sp>
      <p:sp>
        <p:nvSpPr>
          <p:cNvPr id="3" name="Content Placeholder 2"/>
          <p:cNvSpPr>
            <a:spLocks noGrp="1"/>
          </p:cNvSpPr>
          <p:nvPr>
            <p:ph idx="1"/>
          </p:nvPr>
        </p:nvSpPr>
        <p:spPr>
          <a:xfrm>
            <a:off x="0" y="2133600"/>
            <a:ext cx="9144000" cy="4724400"/>
          </a:xfrm>
        </p:spPr>
        <p:txBody>
          <a:bodyPr>
            <a:normAutofit fontScale="92500" lnSpcReduction="20000"/>
          </a:bodyPr>
          <a:lstStyle/>
          <a:p>
            <a:r>
              <a:rPr lang="en-US" dirty="0"/>
              <a:t>Orphic tradition</a:t>
            </a:r>
          </a:p>
          <a:p>
            <a:pPr lvl="1"/>
            <a:r>
              <a:rPr lang="en-US" dirty="0"/>
              <a:t>worshipped as his incarnation </a:t>
            </a:r>
            <a:r>
              <a:rPr lang="en-US" b="1" dirty="0"/>
              <a:t>Zagreus</a:t>
            </a:r>
          </a:p>
          <a:p>
            <a:pPr lvl="1"/>
            <a:r>
              <a:rPr lang="en-US" dirty="0"/>
              <a:t>story where his heart was fed to Semele</a:t>
            </a:r>
          </a:p>
          <a:p>
            <a:pPr lvl="1"/>
            <a:r>
              <a:rPr lang="en-US" dirty="0"/>
              <a:t>took the form of a bull in the </a:t>
            </a:r>
            <a:r>
              <a:rPr lang="en-US" b="1" dirty="0"/>
              <a:t>omophagia</a:t>
            </a:r>
          </a:p>
          <a:p>
            <a:pPr lvl="2"/>
            <a:r>
              <a:rPr lang="en-US" dirty="0"/>
              <a:t>his followers would tear it apart as Dionysus had been and ate the raw flesh</a:t>
            </a:r>
          </a:p>
          <a:p>
            <a:pPr lvl="2"/>
            <a:r>
              <a:rPr lang="en-US" dirty="0"/>
              <a:t>referred to as </a:t>
            </a:r>
            <a:r>
              <a:rPr lang="en-US" b="1" dirty="0" err="1"/>
              <a:t>Taurokeros</a:t>
            </a:r>
            <a:r>
              <a:rPr lang="en-US" dirty="0"/>
              <a:t> or </a:t>
            </a:r>
            <a:r>
              <a:rPr lang="en-US" dirty="0" err="1"/>
              <a:t>Tauroprosporos</a:t>
            </a:r>
            <a:endParaRPr lang="en-US" dirty="0"/>
          </a:p>
          <a:p>
            <a:r>
              <a:rPr lang="en-US" dirty="0"/>
              <a:t>Midas</a:t>
            </a:r>
          </a:p>
          <a:p>
            <a:pPr lvl="1"/>
            <a:r>
              <a:rPr lang="en-US" dirty="0"/>
              <a:t>found Dionysus’ tutor </a:t>
            </a:r>
            <a:r>
              <a:rPr lang="en-US" b="1" dirty="0"/>
              <a:t>Silenus</a:t>
            </a:r>
            <a:r>
              <a:rPr lang="en-US" dirty="0"/>
              <a:t> drunk and recognized him, then entertained him with hospitality at his palace for ten days and nights</a:t>
            </a:r>
          </a:p>
          <a:p>
            <a:pPr lvl="1"/>
            <a:r>
              <a:rPr lang="en-US" dirty="0"/>
              <a:t>returned him to Dionysus, who offered Midas whatever he wanted</a:t>
            </a:r>
          </a:p>
          <a:p>
            <a:pPr lvl="1"/>
            <a:r>
              <a:rPr lang="en-US" dirty="0"/>
              <a:t>Midas chose to turn everything he touched into gold, but Dionysus agreed but wished he made a better choice</a:t>
            </a:r>
          </a:p>
          <a:p>
            <a:pPr lvl="1"/>
            <a:r>
              <a:rPr lang="en-US" dirty="0"/>
              <a:t>He regretted it after his food, drink, and daughter all turned to gold, and prayed to Dionysus to deliver him from starvation</a:t>
            </a:r>
          </a:p>
          <a:p>
            <a:pPr lvl="1"/>
            <a:r>
              <a:rPr lang="en-US" dirty="0"/>
              <a:t>Dionysus told him to wash in the river Pactolus</a:t>
            </a:r>
          </a:p>
          <a:p>
            <a:pPr lvl="1"/>
            <a:r>
              <a:rPr lang="en-US" dirty="0"/>
              <a:t>the sands in the river turned to gold, explaining the richness of gold found there</a:t>
            </a:r>
          </a:p>
          <a:p>
            <a:pPr marL="0" indent="0">
              <a:buNone/>
            </a:pPr>
            <a:endParaRPr lang="en-US" dirty="0"/>
          </a:p>
        </p:txBody>
      </p:sp>
    </p:spTree>
    <p:extLst>
      <p:ext uri="{BB962C8B-B14F-4D97-AF65-F5344CB8AC3E}">
        <p14:creationId xmlns:p14="http://schemas.microsoft.com/office/powerpoint/2010/main" val="1571283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6DF15E-8246-44D6-BCA7-4841ADF006D5}"/>
              </a:ext>
            </a:extLst>
          </p:cNvPr>
          <p:cNvSpPr>
            <a:spLocks noGrp="1"/>
          </p:cNvSpPr>
          <p:nvPr>
            <p:ph type="title"/>
          </p:nvPr>
        </p:nvSpPr>
        <p:spPr/>
        <p:txBody>
          <a:bodyPr/>
          <a:lstStyle/>
          <a:p>
            <a:r>
              <a:rPr lang="en-US" dirty="0"/>
              <a:t>Dionysus</a:t>
            </a:r>
          </a:p>
        </p:txBody>
      </p:sp>
      <p:sp>
        <p:nvSpPr>
          <p:cNvPr id="3" name="Content Placeholder 2">
            <a:extLst>
              <a:ext uri="{FF2B5EF4-FFF2-40B4-BE49-F238E27FC236}">
                <a16:creationId xmlns:a16="http://schemas.microsoft.com/office/drawing/2014/main" xmlns="" id="{F82F5DF6-FCBE-40E2-BA2C-5F90B37C4E4B}"/>
              </a:ext>
            </a:extLst>
          </p:cNvPr>
          <p:cNvSpPr>
            <a:spLocks noGrp="1"/>
          </p:cNvSpPr>
          <p:nvPr>
            <p:ph idx="1"/>
          </p:nvPr>
        </p:nvSpPr>
        <p:spPr>
          <a:xfrm>
            <a:off x="0" y="2133600"/>
            <a:ext cx="9144000" cy="4724400"/>
          </a:xfrm>
        </p:spPr>
        <p:txBody>
          <a:bodyPr>
            <a:normAutofit fontScale="92500" lnSpcReduction="20000"/>
          </a:bodyPr>
          <a:lstStyle/>
          <a:p>
            <a:r>
              <a:rPr lang="en-US" b="1" dirty="0"/>
              <a:t>Lycurgus</a:t>
            </a:r>
          </a:p>
          <a:p>
            <a:pPr lvl="1"/>
            <a:r>
              <a:rPr lang="en-US" dirty="0"/>
              <a:t>Thracian king of </a:t>
            </a:r>
            <a:r>
              <a:rPr lang="en-US" dirty="0" err="1"/>
              <a:t>Edoni</a:t>
            </a:r>
            <a:r>
              <a:rPr lang="en-US" dirty="0"/>
              <a:t> who imprisoned the Maenads when he heard Dionysus was in his kingdom</a:t>
            </a:r>
          </a:p>
          <a:p>
            <a:pPr lvl="1"/>
            <a:r>
              <a:rPr lang="en-US" dirty="0"/>
              <a:t>Dionysus fled and </a:t>
            </a:r>
            <a:r>
              <a:rPr lang="en-US" b="1" dirty="0"/>
              <a:t>took refuge with Thetis</a:t>
            </a:r>
          </a:p>
          <a:p>
            <a:pPr lvl="1"/>
            <a:r>
              <a:rPr lang="en-US" dirty="0"/>
              <a:t>sent a drought to make the people revolt, and drove Lycurgus mad, </a:t>
            </a:r>
            <a:r>
              <a:rPr lang="en-US" b="1" dirty="0"/>
              <a:t>making him think his son Dryas was an ivy plant </a:t>
            </a:r>
            <a:r>
              <a:rPr lang="en-US" dirty="0"/>
              <a:t>(Dionysus’ sacred plant), </a:t>
            </a:r>
            <a:r>
              <a:rPr lang="en-US" b="1" dirty="0"/>
              <a:t>who he then hacked to death with an axe</a:t>
            </a:r>
          </a:p>
          <a:p>
            <a:pPr lvl="1"/>
            <a:r>
              <a:rPr lang="en-US" dirty="0"/>
              <a:t>an oracle then prophesied that the drought would continue as long as Lycurgus was alive, so the people had him drawn and quartered</a:t>
            </a:r>
          </a:p>
          <a:p>
            <a:r>
              <a:rPr lang="en-US" b="1" dirty="0"/>
              <a:t>Pentheus</a:t>
            </a:r>
          </a:p>
          <a:p>
            <a:pPr lvl="1"/>
            <a:r>
              <a:rPr lang="en-US" dirty="0"/>
              <a:t>story from Euripides’ The Bacchae</a:t>
            </a:r>
          </a:p>
          <a:p>
            <a:pPr lvl="1"/>
            <a:r>
              <a:rPr lang="en-US" dirty="0"/>
              <a:t>cousin of Dionysus and ruler of his birthplace of Thebes</a:t>
            </a:r>
          </a:p>
          <a:p>
            <a:pPr lvl="1"/>
            <a:r>
              <a:rPr lang="en-US" dirty="0"/>
              <a:t>Dionysus want revenge on Pentheus and the women of Thebes for doubting that his mother was impregnated by Zeus, and for denying his own divinity and worship</a:t>
            </a:r>
          </a:p>
          <a:p>
            <a:pPr lvl="1"/>
            <a:r>
              <a:rPr lang="en-US" dirty="0"/>
              <a:t>drives Pentheus mad and lures him to Mount Cithaeron to spy on the Maenads</a:t>
            </a:r>
          </a:p>
          <a:p>
            <a:pPr lvl="1"/>
            <a:r>
              <a:rPr lang="en-US" dirty="0"/>
              <a:t>they mistake him for a wild animal and tear him apart</a:t>
            </a:r>
          </a:p>
          <a:p>
            <a:pPr lvl="2"/>
            <a:r>
              <a:rPr lang="en-US" b="1" dirty="0"/>
              <a:t>his mother Agave tears off his limbs as he begs for his life</a:t>
            </a:r>
          </a:p>
          <a:p>
            <a:pPr marL="0" indent="0">
              <a:buNone/>
            </a:pPr>
            <a:endParaRPr lang="en-US" dirty="0"/>
          </a:p>
        </p:txBody>
      </p:sp>
    </p:spTree>
    <p:extLst>
      <p:ext uri="{BB962C8B-B14F-4D97-AF65-F5344CB8AC3E}">
        <p14:creationId xmlns:p14="http://schemas.microsoft.com/office/powerpoint/2010/main" val="3056801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EGYPTIAN</a:t>
            </a:r>
          </a:p>
        </p:txBody>
      </p:sp>
      <p:sp>
        <p:nvSpPr>
          <p:cNvPr id="3" name="Content Placeholder 2"/>
          <p:cNvSpPr>
            <a:spLocks noGrp="1"/>
          </p:cNvSpPr>
          <p:nvPr>
            <p:ph idx="1"/>
          </p:nvPr>
        </p:nvSpPr>
        <p:spPr>
          <a:xfrm>
            <a:off x="0" y="2489200"/>
            <a:ext cx="9144000" cy="3530600"/>
          </a:xfrm>
        </p:spPr>
        <p:txBody>
          <a:bodyPr>
            <a:normAutofit/>
          </a:bodyPr>
          <a:lstStyle/>
          <a:p>
            <a:r>
              <a:rPr lang="en-US" dirty="0"/>
              <a:t>Know the major city theologies and their deity groups:</a:t>
            </a:r>
          </a:p>
          <a:p>
            <a:pPr lvl="1"/>
            <a:r>
              <a:rPr lang="en-US" b="1" dirty="0"/>
              <a:t>Ennead</a:t>
            </a:r>
            <a:r>
              <a:rPr lang="en-US" dirty="0"/>
              <a:t>: </a:t>
            </a:r>
            <a:r>
              <a:rPr lang="en-US" b="1" dirty="0"/>
              <a:t>9</a:t>
            </a:r>
            <a:r>
              <a:rPr lang="en-US" dirty="0"/>
              <a:t> gods, </a:t>
            </a:r>
            <a:r>
              <a:rPr lang="en-US" b="1" dirty="0"/>
              <a:t>Heliopolis-</a:t>
            </a:r>
            <a:r>
              <a:rPr lang="en-US" dirty="0"/>
              <a:t> </a:t>
            </a:r>
            <a:r>
              <a:rPr lang="en-US" b="1" dirty="0" err="1"/>
              <a:t>Atum</a:t>
            </a:r>
            <a:r>
              <a:rPr lang="en-US" dirty="0"/>
              <a:t>, Shu, Tefnut, </a:t>
            </a:r>
            <a:r>
              <a:rPr lang="en-US" b="1" dirty="0" err="1"/>
              <a:t>Geb</a:t>
            </a:r>
            <a:r>
              <a:rPr lang="en-US" dirty="0"/>
              <a:t>, </a:t>
            </a:r>
            <a:r>
              <a:rPr lang="en-US" b="1" dirty="0"/>
              <a:t>Nut</a:t>
            </a:r>
            <a:r>
              <a:rPr lang="en-US" dirty="0"/>
              <a:t>, </a:t>
            </a:r>
            <a:r>
              <a:rPr lang="en-US" b="1" dirty="0"/>
              <a:t>Osiris</a:t>
            </a:r>
            <a:r>
              <a:rPr lang="en-US" dirty="0"/>
              <a:t>, </a:t>
            </a:r>
            <a:r>
              <a:rPr lang="en-US" b="1" dirty="0"/>
              <a:t>Isis</a:t>
            </a:r>
            <a:r>
              <a:rPr lang="en-US" dirty="0"/>
              <a:t>, </a:t>
            </a:r>
            <a:r>
              <a:rPr lang="en-US" b="1" dirty="0"/>
              <a:t>Set</a:t>
            </a:r>
            <a:r>
              <a:rPr lang="en-US" dirty="0"/>
              <a:t>, Nephthys</a:t>
            </a:r>
          </a:p>
          <a:p>
            <a:pPr lvl="1"/>
            <a:r>
              <a:rPr lang="en-US" b="1" dirty="0" err="1"/>
              <a:t>Ogdoad</a:t>
            </a:r>
            <a:r>
              <a:rPr lang="en-US" dirty="0"/>
              <a:t>: </a:t>
            </a:r>
            <a:r>
              <a:rPr lang="en-US" b="1" dirty="0"/>
              <a:t>8</a:t>
            </a:r>
            <a:r>
              <a:rPr lang="en-US" dirty="0"/>
              <a:t> gods (4 male-female pairs), </a:t>
            </a:r>
            <a:r>
              <a:rPr lang="en-US" b="1" dirty="0" err="1"/>
              <a:t>Hermepolis</a:t>
            </a:r>
            <a:r>
              <a:rPr lang="en-US" b="1" dirty="0"/>
              <a:t>-</a:t>
            </a:r>
            <a:r>
              <a:rPr lang="en-US" dirty="0"/>
              <a:t> Nu &amp; </a:t>
            </a:r>
            <a:r>
              <a:rPr lang="en-US" b="1" dirty="0"/>
              <a:t>Nut</a:t>
            </a:r>
            <a:r>
              <a:rPr lang="en-US" dirty="0"/>
              <a:t>, Heh &amp; </a:t>
            </a:r>
            <a:r>
              <a:rPr lang="en-US" dirty="0" err="1"/>
              <a:t>Hauhet</a:t>
            </a:r>
            <a:r>
              <a:rPr lang="en-US" dirty="0"/>
              <a:t>, </a:t>
            </a:r>
            <a:r>
              <a:rPr lang="en-US" dirty="0" err="1"/>
              <a:t>Kek</a:t>
            </a:r>
            <a:r>
              <a:rPr lang="en-US" dirty="0"/>
              <a:t> &amp; </a:t>
            </a:r>
            <a:r>
              <a:rPr lang="en-US" dirty="0" err="1"/>
              <a:t>Kauket</a:t>
            </a:r>
            <a:r>
              <a:rPr lang="en-US" dirty="0"/>
              <a:t>, </a:t>
            </a:r>
            <a:r>
              <a:rPr lang="en-US" dirty="0" err="1"/>
              <a:t>Qerh</a:t>
            </a:r>
            <a:r>
              <a:rPr lang="en-US" dirty="0"/>
              <a:t> &amp; </a:t>
            </a:r>
            <a:r>
              <a:rPr lang="en-US" dirty="0" err="1"/>
              <a:t>Qerhet</a:t>
            </a:r>
            <a:endParaRPr lang="en-US" dirty="0"/>
          </a:p>
          <a:p>
            <a:pPr lvl="1"/>
            <a:r>
              <a:rPr lang="en-US" b="1" dirty="0"/>
              <a:t>Memphite</a:t>
            </a:r>
            <a:r>
              <a:rPr lang="en-US" dirty="0"/>
              <a:t> theology- revolved around </a:t>
            </a:r>
            <a:r>
              <a:rPr lang="en-US" b="1" dirty="0"/>
              <a:t>Ptah</a:t>
            </a:r>
            <a:r>
              <a:rPr lang="en-US" dirty="0"/>
              <a:t>, detailed in </a:t>
            </a:r>
            <a:r>
              <a:rPr lang="en-US" b="1" dirty="0" err="1"/>
              <a:t>Shabaka</a:t>
            </a:r>
            <a:r>
              <a:rPr lang="en-US" dirty="0"/>
              <a:t> </a:t>
            </a:r>
            <a:r>
              <a:rPr lang="en-US" b="1" dirty="0"/>
              <a:t>Stone</a:t>
            </a:r>
          </a:p>
          <a:p>
            <a:r>
              <a:rPr lang="en-US" dirty="0"/>
              <a:t>Also know: Ra, Horus, Hathor/Sekhmet, Anubis, Thoth</a:t>
            </a:r>
          </a:p>
          <a:p>
            <a:r>
              <a:rPr lang="en-US" dirty="0"/>
              <a:t>Minor gods: </a:t>
            </a:r>
            <a:r>
              <a:rPr lang="en-US" dirty="0" err="1"/>
              <a:t>Apep</a:t>
            </a:r>
            <a:r>
              <a:rPr lang="en-US" dirty="0"/>
              <a:t>, </a:t>
            </a:r>
            <a:r>
              <a:rPr lang="en-US" dirty="0" err="1"/>
              <a:t>Hapi</a:t>
            </a:r>
            <a:r>
              <a:rPr lang="en-US" dirty="0"/>
              <a:t>, Khnum, </a:t>
            </a:r>
            <a:r>
              <a:rPr lang="en-US" dirty="0" err="1"/>
              <a:t>Sobek</a:t>
            </a:r>
            <a:endParaRPr lang="en-US" dirty="0"/>
          </a:p>
          <a:p>
            <a:r>
              <a:rPr lang="en-US" dirty="0"/>
              <a:t>Story arcs- </a:t>
            </a:r>
            <a:r>
              <a:rPr lang="en-US" b="1" dirty="0"/>
              <a:t>Murder of Osiris</a:t>
            </a:r>
            <a:r>
              <a:rPr lang="en-US" dirty="0"/>
              <a:t>, conflict between </a:t>
            </a:r>
            <a:r>
              <a:rPr lang="en-US" b="1" dirty="0"/>
              <a:t>Set and Horus</a:t>
            </a:r>
          </a:p>
        </p:txBody>
      </p:sp>
    </p:spTree>
    <p:extLst>
      <p:ext uri="{BB962C8B-B14F-4D97-AF65-F5344CB8AC3E}">
        <p14:creationId xmlns:p14="http://schemas.microsoft.com/office/powerpoint/2010/main" val="2064477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OSIRIS</a:t>
            </a:r>
          </a:p>
        </p:txBody>
      </p:sp>
      <p:sp>
        <p:nvSpPr>
          <p:cNvPr id="3" name="Content Placeholder 2"/>
          <p:cNvSpPr>
            <a:spLocks noGrp="1"/>
          </p:cNvSpPr>
          <p:nvPr>
            <p:ph idx="1"/>
          </p:nvPr>
        </p:nvSpPr>
        <p:spPr>
          <a:xfrm>
            <a:off x="0" y="1981200"/>
            <a:ext cx="9109062" cy="4986376"/>
          </a:xfrm>
        </p:spPr>
        <p:txBody>
          <a:bodyPr>
            <a:normAutofit fontScale="77500" lnSpcReduction="20000"/>
          </a:bodyPr>
          <a:lstStyle/>
          <a:p>
            <a:r>
              <a:rPr lang="en-US" sz="1800" dirty="0"/>
              <a:t>Cult center at </a:t>
            </a:r>
            <a:r>
              <a:rPr lang="en-US" sz="1800" b="1" dirty="0"/>
              <a:t>Abydos</a:t>
            </a:r>
          </a:p>
          <a:p>
            <a:r>
              <a:rPr lang="en-US" sz="1800" b="1" dirty="0" err="1"/>
              <a:t>Djed</a:t>
            </a:r>
            <a:r>
              <a:rPr lang="en-US" sz="1800" b="1" dirty="0"/>
              <a:t> column </a:t>
            </a:r>
            <a:r>
              <a:rPr lang="en-US" sz="1800" dirty="0"/>
              <a:t>represents his backbone</a:t>
            </a:r>
          </a:p>
          <a:p>
            <a:r>
              <a:rPr lang="en-US" sz="1800" dirty="0"/>
              <a:t>Depicted with </a:t>
            </a:r>
            <a:r>
              <a:rPr lang="en-US" sz="1800" b="1" dirty="0"/>
              <a:t>wheat growing out of his body</a:t>
            </a:r>
          </a:p>
          <a:p>
            <a:r>
              <a:rPr lang="en-US" sz="1800" dirty="0"/>
              <a:t>Syncretized with </a:t>
            </a:r>
            <a:r>
              <a:rPr lang="en-US" sz="1800" b="1" dirty="0" err="1"/>
              <a:t>Apis</a:t>
            </a:r>
            <a:r>
              <a:rPr lang="en-US" sz="1800" dirty="0"/>
              <a:t> in the Hellenistic </a:t>
            </a:r>
            <a:r>
              <a:rPr lang="en-US" sz="1800" b="1" dirty="0"/>
              <a:t>Serapis</a:t>
            </a:r>
          </a:p>
          <a:p>
            <a:r>
              <a:rPr lang="en-US" sz="1800" dirty="0"/>
              <a:t>His soul was worshipped as a deity in its own right- the ram god </a:t>
            </a:r>
            <a:r>
              <a:rPr lang="en-US" sz="1800" b="1" dirty="0" err="1"/>
              <a:t>Banebdjedet</a:t>
            </a:r>
            <a:endParaRPr lang="en-US" sz="1800" b="1" dirty="0"/>
          </a:p>
          <a:p>
            <a:r>
              <a:rPr lang="en-US" sz="1800" dirty="0"/>
              <a:t>Sealed in a coffin by his brother Set</a:t>
            </a:r>
          </a:p>
          <a:p>
            <a:pPr lvl="1"/>
            <a:r>
              <a:rPr lang="en-US" sz="1400" dirty="0"/>
              <a:t>Thrown in a river and floated down the Nile and somehow became embedded in a tree trunk, which was then used as a column in a palace at Byblos</a:t>
            </a:r>
          </a:p>
          <a:p>
            <a:pPr lvl="1"/>
            <a:r>
              <a:rPr lang="en-US" sz="1400" dirty="0"/>
              <a:t>Resurrected by Isis using a spell taught to her by her father </a:t>
            </a:r>
            <a:r>
              <a:rPr lang="en-US" sz="1400" dirty="0" err="1"/>
              <a:t>Geb</a:t>
            </a:r>
            <a:endParaRPr lang="en-US" sz="1400" dirty="0"/>
          </a:p>
          <a:p>
            <a:pPr lvl="2"/>
            <a:r>
              <a:rPr lang="en-US" sz="1200" dirty="0"/>
              <a:t>Osiris impregnated her with Horus before dying again</a:t>
            </a:r>
          </a:p>
          <a:p>
            <a:pPr lvl="1"/>
            <a:r>
              <a:rPr lang="en-US" sz="1400" dirty="0"/>
              <a:t>Alternatively Isis hid the body in the desert, but Set found it when he was out hunting and </a:t>
            </a:r>
            <a:r>
              <a:rPr lang="en-US" sz="1400" b="1" dirty="0"/>
              <a:t>tore it into fourteen pieces in rage</a:t>
            </a:r>
          </a:p>
          <a:p>
            <a:pPr lvl="2"/>
            <a:r>
              <a:rPr lang="en-US" sz="1200" dirty="0"/>
              <a:t>his penis was eaten by the </a:t>
            </a:r>
            <a:r>
              <a:rPr lang="en-US" sz="1200" b="1" dirty="0" err="1"/>
              <a:t>oxyrhyncus</a:t>
            </a:r>
            <a:r>
              <a:rPr lang="en-US" sz="1200" dirty="0"/>
              <a:t> fish, so Isis replaced it with a golden one</a:t>
            </a:r>
          </a:p>
          <a:p>
            <a:pPr lvl="3"/>
            <a:r>
              <a:rPr lang="en-US" sz="1000" dirty="0"/>
              <a:t>Isis collected the remaining pieces, and with the help of Thoth and Anubis, bandaged Osiris back together and resurrected him, allowing the couple to conceive Horus</a:t>
            </a:r>
          </a:p>
          <a:p>
            <a:pPr lvl="1"/>
            <a:r>
              <a:rPr lang="en-US" sz="1400" dirty="0"/>
              <a:t>In some accounts, Isis </a:t>
            </a:r>
            <a:r>
              <a:rPr lang="en-US" sz="1400" b="1" dirty="0"/>
              <a:t>fans life into him </a:t>
            </a:r>
            <a:r>
              <a:rPr lang="en-US" sz="1400" dirty="0"/>
              <a:t>in the form of a kite or falcon</a:t>
            </a:r>
          </a:p>
          <a:p>
            <a:pPr lvl="1"/>
            <a:r>
              <a:rPr lang="en-US" sz="1400" dirty="0"/>
              <a:t>after dying again, he becomes ruler of </a:t>
            </a:r>
            <a:r>
              <a:rPr lang="en-US" sz="1400" b="1" dirty="0" err="1"/>
              <a:t>Duat</a:t>
            </a:r>
            <a:endParaRPr lang="en-US" sz="1400" b="1" dirty="0"/>
          </a:p>
          <a:p>
            <a:r>
              <a:rPr lang="en-US" sz="1800" dirty="0"/>
              <a:t>held the epithet </a:t>
            </a:r>
            <a:r>
              <a:rPr lang="en-US" sz="1800" b="1" dirty="0" err="1"/>
              <a:t>Khenti-Amentiu</a:t>
            </a:r>
            <a:r>
              <a:rPr lang="en-US" sz="1800" dirty="0"/>
              <a:t>, meaning "</a:t>
            </a:r>
            <a:r>
              <a:rPr lang="en-US" sz="1800" b="1" dirty="0"/>
              <a:t>Foremost of the Westerners</a:t>
            </a:r>
            <a:r>
              <a:rPr lang="en-US" sz="1800" dirty="0"/>
              <a:t>"</a:t>
            </a:r>
          </a:p>
          <a:p>
            <a:pPr lvl="1"/>
            <a:r>
              <a:rPr lang="en-US" sz="1400" dirty="0"/>
              <a:t>westerners refers to the dead</a:t>
            </a:r>
          </a:p>
          <a:p>
            <a:pPr lvl="1"/>
            <a:r>
              <a:rPr lang="en-US" sz="1400" dirty="0"/>
              <a:t>this was also given to Anubis</a:t>
            </a:r>
          </a:p>
          <a:p>
            <a:endParaRPr lang="en-US" sz="1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13855"/>
            <a:ext cx="1579418" cy="3430298"/>
          </a:xfrm>
          <a:prstGeom prst="rect">
            <a:avLst/>
          </a:prstGeom>
        </p:spPr>
      </p:pic>
    </p:spTree>
    <p:extLst>
      <p:ext uri="{BB962C8B-B14F-4D97-AF65-F5344CB8AC3E}">
        <p14:creationId xmlns:p14="http://schemas.microsoft.com/office/powerpoint/2010/main" val="1457097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B567A0-BA04-4BE8-A527-B6B0991BF22D}"/>
              </a:ext>
            </a:extLst>
          </p:cNvPr>
          <p:cNvSpPr>
            <a:spLocks noGrp="1"/>
          </p:cNvSpPr>
          <p:nvPr>
            <p:ph type="title"/>
          </p:nvPr>
        </p:nvSpPr>
        <p:spPr/>
        <p:txBody>
          <a:bodyPr/>
          <a:lstStyle/>
          <a:p>
            <a:r>
              <a:rPr lang="en-US" dirty="0"/>
              <a:t>ISIS</a:t>
            </a:r>
          </a:p>
        </p:txBody>
      </p:sp>
      <p:sp>
        <p:nvSpPr>
          <p:cNvPr id="3" name="Content Placeholder 2">
            <a:extLst>
              <a:ext uri="{FF2B5EF4-FFF2-40B4-BE49-F238E27FC236}">
                <a16:creationId xmlns:a16="http://schemas.microsoft.com/office/drawing/2014/main" xmlns="" id="{DF1218F9-03BD-4988-BDA9-38E2AF1D9C24}"/>
              </a:ext>
            </a:extLst>
          </p:cNvPr>
          <p:cNvSpPr>
            <a:spLocks noGrp="1"/>
          </p:cNvSpPr>
          <p:nvPr>
            <p:ph idx="1"/>
          </p:nvPr>
        </p:nvSpPr>
        <p:spPr>
          <a:xfrm>
            <a:off x="0" y="2489200"/>
            <a:ext cx="9144000" cy="3530600"/>
          </a:xfrm>
        </p:spPr>
        <p:txBody>
          <a:bodyPr/>
          <a:lstStyle/>
          <a:p>
            <a:pPr fontAlgn="base"/>
            <a:r>
              <a:rPr lang="en-US" dirty="0"/>
              <a:t>depicted with a </a:t>
            </a:r>
            <a:r>
              <a:rPr lang="en-US" b="1" dirty="0"/>
              <a:t>throne headdress</a:t>
            </a:r>
            <a:endParaRPr lang="en-US" dirty="0"/>
          </a:p>
          <a:p>
            <a:pPr fontAlgn="base"/>
            <a:r>
              <a:rPr lang="en-US" dirty="0"/>
              <a:t>worshipped at </a:t>
            </a:r>
            <a:r>
              <a:rPr lang="en-US" dirty="0" err="1"/>
              <a:t>Behbeit</a:t>
            </a:r>
            <a:r>
              <a:rPr lang="en-US" dirty="0"/>
              <a:t> El-Hagar and the island of </a:t>
            </a:r>
            <a:r>
              <a:rPr lang="en-US" b="1" dirty="0"/>
              <a:t>Philae</a:t>
            </a:r>
            <a:endParaRPr lang="en-US" dirty="0"/>
          </a:p>
          <a:p>
            <a:pPr fontAlgn="base"/>
            <a:r>
              <a:rPr lang="en-US" dirty="0"/>
              <a:t>the </a:t>
            </a:r>
            <a:r>
              <a:rPr lang="en-US" b="1" dirty="0" err="1"/>
              <a:t>tyet</a:t>
            </a:r>
            <a:r>
              <a:rPr lang="en-US" dirty="0"/>
              <a:t> is her knot</a:t>
            </a:r>
          </a:p>
          <a:p>
            <a:pPr lvl="1" fontAlgn="base"/>
            <a:r>
              <a:rPr lang="en-US" dirty="0"/>
              <a:t>also referred to as the </a:t>
            </a:r>
            <a:r>
              <a:rPr lang="en-US" b="1" dirty="0"/>
              <a:t>Blood of Isis</a:t>
            </a:r>
            <a:r>
              <a:rPr lang="en-US" dirty="0"/>
              <a:t>, and funerary amulets of it were made of red stone, wood, or glass</a:t>
            </a:r>
          </a:p>
          <a:p>
            <a:pPr fontAlgn="base"/>
            <a:r>
              <a:rPr lang="en-US" b="1" dirty="0"/>
              <a:t>four of her children protected the canopic jars</a:t>
            </a:r>
          </a:p>
          <a:p>
            <a:pPr fontAlgn="base"/>
            <a:r>
              <a:rPr lang="en-US" b="1" dirty="0"/>
              <a:t>created a snake to bite Ra</a:t>
            </a:r>
            <a:r>
              <a:rPr lang="en-US" dirty="0"/>
              <a:t> and refused to give him the antidote unless he told her his secret name</a:t>
            </a:r>
          </a:p>
          <a:p>
            <a:endParaRPr lang="en-US" dirty="0"/>
          </a:p>
        </p:txBody>
      </p:sp>
      <p:pic>
        <p:nvPicPr>
          <p:cNvPr id="1026" name="Picture 2" descr="Image result for isis goddess">
            <a:extLst>
              <a:ext uri="{FF2B5EF4-FFF2-40B4-BE49-F238E27FC236}">
                <a16:creationId xmlns:a16="http://schemas.microsoft.com/office/drawing/2014/main" xmlns="" id="{6BC0097F-08B9-4E58-8634-306882AAE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52400"/>
            <a:ext cx="1581150" cy="3471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44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09390C-2065-45CF-B474-76A375E44773}"/>
              </a:ext>
            </a:extLst>
          </p:cNvPr>
          <p:cNvSpPr>
            <a:spLocks noGrp="1"/>
          </p:cNvSpPr>
          <p:nvPr>
            <p:ph type="title"/>
          </p:nvPr>
        </p:nvSpPr>
        <p:spPr/>
        <p:txBody>
          <a:bodyPr/>
          <a:lstStyle/>
          <a:p>
            <a:r>
              <a:rPr lang="en-US" dirty="0"/>
              <a:t>SET</a:t>
            </a:r>
          </a:p>
        </p:txBody>
      </p:sp>
      <p:sp>
        <p:nvSpPr>
          <p:cNvPr id="3" name="Content Placeholder 2">
            <a:extLst>
              <a:ext uri="{FF2B5EF4-FFF2-40B4-BE49-F238E27FC236}">
                <a16:creationId xmlns:a16="http://schemas.microsoft.com/office/drawing/2014/main" xmlns="" id="{89321AC9-D9C0-4C74-98F3-4626854AFC43}"/>
              </a:ext>
            </a:extLst>
          </p:cNvPr>
          <p:cNvSpPr>
            <a:spLocks noGrp="1"/>
          </p:cNvSpPr>
          <p:nvPr>
            <p:ph idx="1"/>
          </p:nvPr>
        </p:nvSpPr>
        <p:spPr>
          <a:xfrm>
            <a:off x="0" y="2489200"/>
            <a:ext cx="9144000" cy="3530600"/>
          </a:xfrm>
        </p:spPr>
        <p:txBody>
          <a:bodyPr/>
          <a:lstStyle/>
          <a:p>
            <a:pPr fontAlgn="base"/>
            <a:r>
              <a:rPr lang="en-US" dirty="0"/>
              <a:t>Brother of Osiris and rival of Horus</a:t>
            </a:r>
          </a:p>
          <a:p>
            <a:pPr fontAlgn="base"/>
            <a:r>
              <a:rPr lang="en-US" dirty="0"/>
              <a:t>Was</a:t>
            </a:r>
            <a:r>
              <a:rPr lang="en-US" b="1" dirty="0"/>
              <a:t> tricked into eating lettuce covered in Horus’s semen</a:t>
            </a:r>
            <a:endParaRPr lang="en-US" dirty="0"/>
          </a:p>
          <a:p>
            <a:pPr fontAlgn="base"/>
            <a:r>
              <a:rPr lang="en-US" dirty="0"/>
              <a:t>Was </a:t>
            </a:r>
            <a:r>
              <a:rPr lang="en-US" b="1" dirty="0"/>
              <a:t>tricked into building a boat of stone</a:t>
            </a:r>
            <a:r>
              <a:rPr lang="en-US" dirty="0"/>
              <a:t> in a race in which Horus painted his boat to look like stone</a:t>
            </a:r>
          </a:p>
          <a:p>
            <a:pPr fontAlgn="base"/>
            <a:r>
              <a:rPr lang="en-US" dirty="0"/>
              <a:t>There is controversy as to what animal’s head he’s depicted with, some say it’s a giraffe or an aardvark</a:t>
            </a:r>
          </a:p>
          <a:p>
            <a:pPr fontAlgn="base"/>
            <a:r>
              <a:rPr lang="en-US" dirty="0"/>
              <a:t>protected Ra’s sun barge every night</a:t>
            </a:r>
          </a:p>
          <a:p>
            <a:pPr fontAlgn="base"/>
            <a:r>
              <a:rPr lang="en-US" dirty="0"/>
              <a:t>husband of Nephthys</a:t>
            </a:r>
          </a:p>
          <a:p>
            <a:endParaRPr lang="en-US" dirty="0"/>
          </a:p>
        </p:txBody>
      </p:sp>
      <p:pic>
        <p:nvPicPr>
          <p:cNvPr id="2050" name="Picture 2" descr="Image result for set">
            <a:extLst>
              <a:ext uri="{FF2B5EF4-FFF2-40B4-BE49-F238E27FC236}">
                <a16:creationId xmlns:a16="http://schemas.microsoft.com/office/drawing/2014/main" xmlns="" id="{09DFE7D9-5858-4801-97E3-3185FE4C33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9642" y="77287"/>
            <a:ext cx="1504950" cy="311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289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D6E8BE-D9EE-4AB6-BC9B-FC09AABAFDF3}"/>
              </a:ext>
            </a:extLst>
          </p:cNvPr>
          <p:cNvSpPr>
            <a:spLocks noGrp="1"/>
          </p:cNvSpPr>
          <p:nvPr>
            <p:ph type="title"/>
          </p:nvPr>
        </p:nvSpPr>
        <p:spPr/>
        <p:txBody>
          <a:bodyPr/>
          <a:lstStyle/>
          <a:p>
            <a:r>
              <a:rPr lang="en-US" dirty="0"/>
              <a:t>HORUS</a:t>
            </a:r>
          </a:p>
        </p:txBody>
      </p:sp>
      <p:sp>
        <p:nvSpPr>
          <p:cNvPr id="3" name="Content Placeholder 2">
            <a:extLst>
              <a:ext uri="{FF2B5EF4-FFF2-40B4-BE49-F238E27FC236}">
                <a16:creationId xmlns:a16="http://schemas.microsoft.com/office/drawing/2014/main" xmlns="" id="{6A4A7595-C450-47E1-9A94-BCD5A1F8B1C3}"/>
              </a:ext>
            </a:extLst>
          </p:cNvPr>
          <p:cNvSpPr>
            <a:spLocks noGrp="1"/>
          </p:cNvSpPr>
          <p:nvPr>
            <p:ph idx="1"/>
          </p:nvPr>
        </p:nvSpPr>
        <p:spPr>
          <a:xfrm>
            <a:off x="0" y="2400302"/>
            <a:ext cx="7467600" cy="4305298"/>
          </a:xfrm>
        </p:spPr>
        <p:txBody>
          <a:bodyPr>
            <a:normAutofit fontScale="92500" lnSpcReduction="20000"/>
          </a:bodyPr>
          <a:lstStyle/>
          <a:p>
            <a:pPr fontAlgn="base"/>
            <a:r>
              <a:rPr lang="en-US" dirty="0" err="1"/>
              <a:t>rasied</a:t>
            </a:r>
            <a:r>
              <a:rPr lang="en-US" dirty="0"/>
              <a:t> in </a:t>
            </a:r>
            <a:r>
              <a:rPr lang="en-US" b="1" dirty="0" err="1"/>
              <a:t>Chemnis</a:t>
            </a:r>
            <a:endParaRPr lang="en-US" dirty="0"/>
          </a:p>
          <a:p>
            <a:pPr fontAlgn="base"/>
            <a:r>
              <a:rPr lang="en-US" dirty="0"/>
              <a:t>had four sons- gods of the cardinal directions and canopic jars (note- listen to the question to tell between Horus and Isis on the clue)</a:t>
            </a:r>
          </a:p>
          <a:p>
            <a:pPr fontAlgn="base"/>
            <a:r>
              <a:rPr lang="en-US" dirty="0"/>
              <a:t>Greeks called him </a:t>
            </a:r>
            <a:r>
              <a:rPr lang="en-US" b="1" dirty="0" err="1"/>
              <a:t>Harpocrates</a:t>
            </a:r>
            <a:endParaRPr lang="en-US" dirty="0"/>
          </a:p>
          <a:p>
            <a:pPr fontAlgn="base"/>
            <a:r>
              <a:rPr lang="en-US" dirty="0"/>
              <a:t>tore off Set’s genitals- explains infertility of the desert</a:t>
            </a:r>
          </a:p>
          <a:p>
            <a:pPr fontAlgn="base"/>
            <a:r>
              <a:rPr lang="en-US" dirty="0"/>
              <a:t>often depicted as a child holding a finger to his mouth</a:t>
            </a:r>
          </a:p>
          <a:p>
            <a:pPr fontAlgn="base"/>
            <a:r>
              <a:rPr lang="en-US" dirty="0"/>
              <a:t>sometimes referred to as </a:t>
            </a:r>
            <a:r>
              <a:rPr lang="en-US" b="1" dirty="0" err="1"/>
              <a:t>Mekhenty-er-irty</a:t>
            </a:r>
            <a:endParaRPr lang="en-US" dirty="0"/>
          </a:p>
          <a:p>
            <a:pPr fontAlgn="base"/>
            <a:r>
              <a:rPr lang="en-US" dirty="0"/>
              <a:t>conceived by either a golden phallus or divine fire</a:t>
            </a:r>
          </a:p>
          <a:p>
            <a:pPr fontAlgn="base"/>
            <a:r>
              <a:rPr lang="en-US" dirty="0"/>
              <a:t>got his severed hands back after Sobek invented the fish trap</a:t>
            </a:r>
          </a:p>
          <a:p>
            <a:pPr fontAlgn="base"/>
            <a:r>
              <a:rPr lang="en-US" dirty="0"/>
              <a:t>Isis accidentally harpooned him</a:t>
            </a:r>
          </a:p>
          <a:p>
            <a:pPr fontAlgn="base"/>
            <a:r>
              <a:rPr lang="en-US" dirty="0"/>
              <a:t>identified with crocodile god </a:t>
            </a:r>
            <a:r>
              <a:rPr lang="en-US" b="1" dirty="0" err="1"/>
              <a:t>Khenty-Khety</a:t>
            </a:r>
            <a:endParaRPr lang="en-US" dirty="0"/>
          </a:p>
          <a:p>
            <a:pPr fontAlgn="base"/>
            <a:r>
              <a:rPr lang="en-US" dirty="0"/>
              <a:t>killed a lot of crocodiles and hippos</a:t>
            </a:r>
          </a:p>
          <a:p>
            <a:endParaRPr lang="en-US" dirty="0"/>
          </a:p>
        </p:txBody>
      </p:sp>
      <p:pic>
        <p:nvPicPr>
          <p:cNvPr id="3074" name="Picture 2" descr="Image result for horus">
            <a:extLst>
              <a:ext uri="{FF2B5EF4-FFF2-40B4-BE49-F238E27FC236}">
                <a16:creationId xmlns:a16="http://schemas.microsoft.com/office/drawing/2014/main" xmlns="" id="{7AEC9E34-E9CC-4CF6-89BD-E41F947DD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0"/>
            <a:ext cx="1474451" cy="3371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a:t>
            </a:r>
          </a:p>
        </p:txBody>
      </p:sp>
      <p:sp>
        <p:nvSpPr>
          <p:cNvPr id="3" name="Content Placeholder 2"/>
          <p:cNvSpPr>
            <a:spLocks noGrp="1"/>
          </p:cNvSpPr>
          <p:nvPr>
            <p:ph idx="1"/>
          </p:nvPr>
        </p:nvSpPr>
        <p:spPr>
          <a:xfrm>
            <a:off x="0" y="2128058"/>
            <a:ext cx="7703127" cy="4709160"/>
          </a:xfrm>
        </p:spPr>
        <p:txBody>
          <a:bodyPr>
            <a:normAutofit/>
          </a:bodyPr>
          <a:lstStyle/>
          <a:p>
            <a:r>
              <a:rPr lang="en-US" sz="1900" dirty="0"/>
              <a:t>Soul was represented by the </a:t>
            </a:r>
            <a:r>
              <a:rPr lang="en-US" sz="1900" b="1" dirty="0" err="1"/>
              <a:t>Bennu</a:t>
            </a:r>
            <a:r>
              <a:rPr lang="en-US" sz="1900" b="1" dirty="0"/>
              <a:t> bird</a:t>
            </a:r>
          </a:p>
          <a:p>
            <a:r>
              <a:rPr lang="en-US" sz="1900" dirty="0"/>
              <a:t>Associated with the </a:t>
            </a:r>
            <a:r>
              <a:rPr lang="en-US" sz="1900" b="1" dirty="0" err="1"/>
              <a:t>Mnevis</a:t>
            </a:r>
            <a:r>
              <a:rPr lang="en-US" sz="1900" dirty="0"/>
              <a:t> </a:t>
            </a:r>
            <a:r>
              <a:rPr lang="en-US" sz="1900" b="1" dirty="0"/>
              <a:t>bull</a:t>
            </a:r>
          </a:p>
          <a:p>
            <a:r>
              <a:rPr lang="en-US" sz="1900" dirty="0"/>
              <a:t>Associated with the dung beetle </a:t>
            </a:r>
            <a:r>
              <a:rPr lang="en-US" sz="1900" b="1" dirty="0" err="1"/>
              <a:t>Khepri</a:t>
            </a:r>
            <a:endParaRPr lang="en-US" sz="1900" b="1" dirty="0"/>
          </a:p>
          <a:p>
            <a:r>
              <a:rPr lang="en-US" sz="1900" dirty="0"/>
              <a:t>Put Sekhmet to sleep by disguising beer as blood</a:t>
            </a:r>
          </a:p>
          <a:p>
            <a:r>
              <a:rPr lang="en-US" sz="1900" dirty="0"/>
              <a:t>Rides through </a:t>
            </a:r>
            <a:r>
              <a:rPr lang="en-US" sz="1900" dirty="0" err="1"/>
              <a:t>Duat</a:t>
            </a:r>
            <a:r>
              <a:rPr lang="en-US" sz="1900" dirty="0"/>
              <a:t> every night on his sun barge, fights the serpent </a:t>
            </a:r>
            <a:r>
              <a:rPr lang="en-US" sz="1900" b="1" dirty="0"/>
              <a:t>Apophis/</a:t>
            </a:r>
            <a:r>
              <a:rPr lang="en-US" sz="1900" b="1" dirty="0" err="1"/>
              <a:t>Apep</a:t>
            </a:r>
            <a:r>
              <a:rPr lang="en-US" sz="1900" b="1" dirty="0"/>
              <a:t> </a:t>
            </a:r>
            <a:r>
              <a:rPr lang="en-US" sz="1900" dirty="0"/>
              <a:t>in the form of a cat</a:t>
            </a:r>
          </a:p>
          <a:p>
            <a:pPr lvl="1"/>
            <a:r>
              <a:rPr lang="en-US" sz="1900" dirty="0"/>
              <a:t>owned two barges- </a:t>
            </a:r>
            <a:r>
              <a:rPr lang="en-US" sz="1900" b="1" dirty="0" err="1"/>
              <a:t>Mandjet</a:t>
            </a:r>
            <a:r>
              <a:rPr lang="en-US" sz="1900" dirty="0"/>
              <a:t> (morning boat) and </a:t>
            </a:r>
            <a:r>
              <a:rPr lang="en-US" sz="1900" b="1" dirty="0" err="1"/>
              <a:t>Mesektet</a:t>
            </a:r>
            <a:r>
              <a:rPr lang="en-US" sz="1900" dirty="0"/>
              <a:t> (evening boat)</a:t>
            </a:r>
          </a:p>
          <a:p>
            <a:pPr lvl="1"/>
            <a:r>
              <a:rPr lang="en-US" sz="1900" dirty="0"/>
              <a:t>aided by Set and </a:t>
            </a:r>
            <a:r>
              <a:rPr lang="en-US" sz="1900" dirty="0" err="1"/>
              <a:t>Mehen</a:t>
            </a:r>
            <a:r>
              <a:rPr lang="en-US" sz="1900" dirty="0"/>
              <a:t> </a:t>
            </a:r>
          </a:p>
          <a:p>
            <a:r>
              <a:rPr lang="en-US" sz="1900" b="1" dirty="0"/>
              <a:t>Isis created a snake to bite Ra </a:t>
            </a:r>
            <a:r>
              <a:rPr lang="en-US" sz="1900" dirty="0"/>
              <a:t>and refused to give him the antidote unless he told her his </a:t>
            </a:r>
            <a:r>
              <a:rPr lang="en-US" sz="1900" b="1" dirty="0"/>
              <a:t>secret name</a:t>
            </a:r>
            <a:r>
              <a:rPr lang="en-US" sz="1900" dirty="0"/>
              <a:t>, thus giving her his power</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0782"/>
            <a:ext cx="1828800" cy="4011930"/>
          </a:xfrm>
          <a:prstGeom prst="rect">
            <a:avLst/>
          </a:prstGeom>
        </p:spPr>
      </p:pic>
    </p:spTree>
    <p:extLst>
      <p:ext uri="{BB962C8B-B14F-4D97-AF65-F5344CB8AC3E}">
        <p14:creationId xmlns:p14="http://schemas.microsoft.com/office/powerpoint/2010/main" val="3278130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ADA06-E431-4E72-B75C-6BFAFAB1B406}"/>
              </a:ext>
            </a:extLst>
          </p:cNvPr>
          <p:cNvSpPr>
            <a:spLocks noGrp="1"/>
          </p:cNvSpPr>
          <p:nvPr>
            <p:ph type="title"/>
          </p:nvPr>
        </p:nvSpPr>
        <p:spPr/>
        <p:txBody>
          <a:bodyPr/>
          <a:lstStyle/>
          <a:p>
            <a:r>
              <a:rPr lang="en-US" dirty="0"/>
              <a:t>PTAH</a:t>
            </a:r>
          </a:p>
        </p:txBody>
      </p:sp>
      <p:sp>
        <p:nvSpPr>
          <p:cNvPr id="3" name="Content Placeholder 2">
            <a:extLst>
              <a:ext uri="{FF2B5EF4-FFF2-40B4-BE49-F238E27FC236}">
                <a16:creationId xmlns:a16="http://schemas.microsoft.com/office/drawing/2014/main" xmlns="" id="{F34ADD5B-68F8-4D0A-AAC2-C313BB045E2E}"/>
              </a:ext>
            </a:extLst>
          </p:cNvPr>
          <p:cNvSpPr>
            <a:spLocks noGrp="1"/>
          </p:cNvSpPr>
          <p:nvPr>
            <p:ph idx="1"/>
          </p:nvPr>
        </p:nvSpPr>
        <p:spPr>
          <a:xfrm>
            <a:off x="24384" y="2286000"/>
            <a:ext cx="7900416" cy="3429000"/>
          </a:xfrm>
        </p:spPr>
        <p:txBody>
          <a:bodyPr/>
          <a:lstStyle/>
          <a:p>
            <a:pPr fontAlgn="base"/>
            <a:r>
              <a:rPr lang="en-US" b="1" dirty="0"/>
              <a:t>syncretized with the funerary deity Sokar/</a:t>
            </a:r>
            <a:r>
              <a:rPr lang="en-US" b="1" dirty="0" err="1"/>
              <a:t>Seker</a:t>
            </a:r>
            <a:r>
              <a:rPr lang="en-US" b="1" dirty="0"/>
              <a:t> and the land god </a:t>
            </a:r>
            <a:r>
              <a:rPr lang="en-US" b="1" dirty="0" err="1"/>
              <a:t>Tatenen</a:t>
            </a:r>
            <a:endParaRPr lang="en-US" b="1" dirty="0"/>
          </a:p>
          <a:p>
            <a:pPr fontAlgn="base"/>
            <a:r>
              <a:rPr lang="en-US" dirty="0"/>
              <a:t>identified with Hephaestus/Vulcan</a:t>
            </a:r>
          </a:p>
          <a:p>
            <a:pPr fontAlgn="base"/>
            <a:r>
              <a:rPr lang="en-US" dirty="0"/>
              <a:t>wears a skull cap</a:t>
            </a:r>
          </a:p>
          <a:p>
            <a:pPr fontAlgn="base"/>
            <a:r>
              <a:rPr lang="en-US" dirty="0"/>
              <a:t>father of Imhotep</a:t>
            </a:r>
          </a:p>
          <a:p>
            <a:pPr fontAlgn="base"/>
            <a:r>
              <a:rPr lang="en-US" b="1" dirty="0" err="1"/>
              <a:t>Shabaka</a:t>
            </a:r>
            <a:r>
              <a:rPr lang="en-US" b="1" dirty="0"/>
              <a:t> Stone</a:t>
            </a:r>
            <a:r>
              <a:rPr lang="en-US" dirty="0"/>
              <a:t>- describes </a:t>
            </a:r>
            <a:r>
              <a:rPr lang="en-US" b="1" dirty="0"/>
              <a:t>Memphite theology</a:t>
            </a:r>
            <a:r>
              <a:rPr lang="en-US" dirty="0"/>
              <a:t>, places him as creator</a:t>
            </a:r>
          </a:p>
          <a:p>
            <a:pPr fontAlgn="base"/>
            <a:r>
              <a:rPr lang="en-US" dirty="0"/>
              <a:t>originally associated with the </a:t>
            </a:r>
            <a:r>
              <a:rPr lang="en-US" dirty="0" err="1"/>
              <a:t>Apis</a:t>
            </a:r>
            <a:r>
              <a:rPr lang="en-US" dirty="0"/>
              <a:t> bull</a:t>
            </a:r>
          </a:p>
          <a:p>
            <a:endParaRPr lang="en-US" dirty="0"/>
          </a:p>
        </p:txBody>
      </p:sp>
      <p:pic>
        <p:nvPicPr>
          <p:cNvPr id="4098" name="Picture 2" descr="Image result for ptah">
            <a:extLst>
              <a:ext uri="{FF2B5EF4-FFF2-40B4-BE49-F238E27FC236}">
                <a16:creationId xmlns:a16="http://schemas.microsoft.com/office/drawing/2014/main" xmlns="" id="{38F8C0E3-E46D-4813-AFE2-5D4090B62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179817"/>
            <a:ext cx="1665351" cy="3429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696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NORSE</a:t>
            </a:r>
          </a:p>
        </p:txBody>
      </p:sp>
      <p:sp>
        <p:nvSpPr>
          <p:cNvPr id="3" name="Content Placeholder 2"/>
          <p:cNvSpPr>
            <a:spLocks noGrp="1"/>
          </p:cNvSpPr>
          <p:nvPr>
            <p:ph idx="1"/>
          </p:nvPr>
        </p:nvSpPr>
        <p:spPr>
          <a:xfrm>
            <a:off x="0" y="2489200"/>
            <a:ext cx="9144000" cy="3530600"/>
          </a:xfrm>
        </p:spPr>
        <p:txBody>
          <a:bodyPr/>
          <a:lstStyle/>
          <a:p>
            <a:r>
              <a:rPr lang="en-US" dirty="0"/>
              <a:t>Know the major </a:t>
            </a:r>
            <a:r>
              <a:rPr lang="en-US" b="1" dirty="0" err="1"/>
              <a:t>Aesir</a:t>
            </a:r>
            <a:r>
              <a:rPr lang="en-US" dirty="0"/>
              <a:t>: Odin, Frigg, Thor, Loki, </a:t>
            </a:r>
            <a:r>
              <a:rPr lang="en-US" dirty="0" err="1"/>
              <a:t>Heimdall</a:t>
            </a:r>
            <a:r>
              <a:rPr lang="en-US" dirty="0"/>
              <a:t>, </a:t>
            </a:r>
            <a:r>
              <a:rPr lang="en-US" dirty="0" err="1"/>
              <a:t>Baldr</a:t>
            </a:r>
            <a:endParaRPr lang="en-US" dirty="0"/>
          </a:p>
          <a:p>
            <a:r>
              <a:rPr lang="en-US" dirty="0"/>
              <a:t>Major </a:t>
            </a:r>
            <a:r>
              <a:rPr lang="en-US" b="1" dirty="0"/>
              <a:t>Vanir</a:t>
            </a:r>
            <a:r>
              <a:rPr lang="en-US" dirty="0"/>
              <a:t>: </a:t>
            </a:r>
            <a:r>
              <a:rPr lang="en-US" dirty="0" err="1"/>
              <a:t>Freyr</a:t>
            </a:r>
            <a:r>
              <a:rPr lang="en-US" dirty="0"/>
              <a:t> and Freyja</a:t>
            </a:r>
          </a:p>
          <a:p>
            <a:r>
              <a:rPr lang="en-US" dirty="0"/>
              <a:t>Also know participants and major figures in the stories of </a:t>
            </a:r>
            <a:r>
              <a:rPr lang="en-US" b="1" dirty="0" err="1"/>
              <a:t>Baldr’s</a:t>
            </a:r>
            <a:r>
              <a:rPr lang="en-US" b="1" dirty="0"/>
              <a:t> Death</a:t>
            </a:r>
            <a:r>
              <a:rPr lang="en-US" dirty="0"/>
              <a:t>, the castle of </a:t>
            </a:r>
            <a:r>
              <a:rPr lang="en-US" dirty="0" err="1"/>
              <a:t>Utgard</a:t>
            </a:r>
            <a:r>
              <a:rPr lang="en-US" dirty="0"/>
              <a:t>-Loki, the </a:t>
            </a:r>
            <a:r>
              <a:rPr lang="en-US" b="1" dirty="0" err="1"/>
              <a:t>Aesir</a:t>
            </a:r>
            <a:r>
              <a:rPr lang="en-US" b="1" dirty="0"/>
              <a:t>-Vanir War </a:t>
            </a:r>
            <a:r>
              <a:rPr lang="en-US" dirty="0"/>
              <a:t>and </a:t>
            </a:r>
            <a:r>
              <a:rPr lang="en-US" b="1" dirty="0" err="1"/>
              <a:t>Ragnarok</a:t>
            </a:r>
            <a:endParaRPr lang="en-US" b="1" dirty="0"/>
          </a:p>
          <a:p>
            <a:r>
              <a:rPr lang="en-US" dirty="0"/>
              <a:t>Recommended texts: the </a:t>
            </a:r>
            <a:r>
              <a:rPr lang="en-US" dirty="0" err="1"/>
              <a:t>Eddas</a:t>
            </a:r>
            <a:r>
              <a:rPr lang="en-US" dirty="0"/>
              <a:t>, Sagas (particularly </a:t>
            </a:r>
            <a:r>
              <a:rPr lang="en-US" dirty="0" err="1"/>
              <a:t>Yngling</a:t>
            </a:r>
            <a:r>
              <a:rPr lang="en-US" dirty="0"/>
              <a:t> and </a:t>
            </a:r>
            <a:r>
              <a:rPr lang="en-US" dirty="0" err="1"/>
              <a:t>Volsung</a:t>
            </a:r>
            <a:r>
              <a:rPr lang="en-US" dirty="0"/>
              <a:t>)</a:t>
            </a:r>
          </a:p>
        </p:txBody>
      </p:sp>
    </p:spTree>
    <p:extLst>
      <p:ext uri="{BB962C8B-B14F-4D97-AF65-F5344CB8AC3E}">
        <p14:creationId xmlns:p14="http://schemas.microsoft.com/office/powerpoint/2010/main" val="2657130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ODIN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0" y="152400"/>
            <a:ext cx="2102007" cy="2464804"/>
          </a:xfrm>
        </p:spPr>
      </p:pic>
      <p:sp>
        <p:nvSpPr>
          <p:cNvPr id="7" name="Content Placeholder 2">
            <a:extLst>
              <a:ext uri="{FF2B5EF4-FFF2-40B4-BE49-F238E27FC236}">
                <a16:creationId xmlns:a16="http://schemas.microsoft.com/office/drawing/2014/main" xmlns="" id="{017CDA66-6230-4F38-83DC-D5ECF531F06B}"/>
              </a:ext>
            </a:extLst>
          </p:cNvPr>
          <p:cNvSpPr txBox="1">
            <a:spLocks/>
          </p:cNvSpPr>
          <p:nvPr/>
        </p:nvSpPr>
        <p:spPr>
          <a:xfrm>
            <a:off x="0" y="1981201"/>
            <a:ext cx="9144000" cy="487679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dirty="0" err="1"/>
              <a:t>Possesions</a:t>
            </a:r>
            <a:r>
              <a:rPr lang="en-US" dirty="0"/>
              <a:t>:</a:t>
            </a:r>
          </a:p>
          <a:p>
            <a:pPr lvl="1"/>
            <a:r>
              <a:rPr lang="en-US" b="1" dirty="0" err="1"/>
              <a:t>Gungnir</a:t>
            </a:r>
            <a:r>
              <a:rPr lang="en-US" b="1" dirty="0"/>
              <a:t>-</a:t>
            </a:r>
            <a:r>
              <a:rPr lang="en-US" dirty="0"/>
              <a:t> spear that never misses</a:t>
            </a:r>
          </a:p>
          <a:p>
            <a:pPr lvl="1"/>
            <a:r>
              <a:rPr lang="en-US" b="1" dirty="0" err="1"/>
              <a:t>Draupnir</a:t>
            </a:r>
            <a:r>
              <a:rPr lang="en-US" b="1" dirty="0"/>
              <a:t>-</a:t>
            </a:r>
            <a:r>
              <a:rPr lang="en-US" dirty="0"/>
              <a:t> ring that multiplies itself; makes eight identical rings every ninth night</a:t>
            </a:r>
          </a:p>
          <a:p>
            <a:pPr lvl="1"/>
            <a:r>
              <a:rPr lang="en-US" b="1" dirty="0" err="1"/>
              <a:t>Sleipnir</a:t>
            </a:r>
            <a:r>
              <a:rPr lang="en-US" b="1" dirty="0"/>
              <a:t>-</a:t>
            </a:r>
            <a:r>
              <a:rPr lang="en-US" dirty="0"/>
              <a:t> eight-legged horse whose teeth are inscribed with runes</a:t>
            </a:r>
          </a:p>
          <a:p>
            <a:pPr lvl="1"/>
            <a:r>
              <a:rPr lang="en-US" b="1" dirty="0" err="1"/>
              <a:t>Huginn</a:t>
            </a:r>
            <a:r>
              <a:rPr lang="en-US" dirty="0"/>
              <a:t> and </a:t>
            </a:r>
            <a:r>
              <a:rPr lang="en-US" b="1" dirty="0" err="1"/>
              <a:t>Muninn</a:t>
            </a:r>
            <a:r>
              <a:rPr lang="en-US" b="1" dirty="0"/>
              <a:t>-</a:t>
            </a:r>
            <a:r>
              <a:rPr lang="en-US" dirty="0"/>
              <a:t> ravens that fly around the world and tell Odin what is happening</a:t>
            </a:r>
          </a:p>
          <a:p>
            <a:pPr lvl="1"/>
            <a:r>
              <a:rPr lang="en-US" b="1" dirty="0"/>
              <a:t>Geri</a:t>
            </a:r>
            <a:r>
              <a:rPr lang="en-US" dirty="0"/>
              <a:t> and </a:t>
            </a:r>
            <a:r>
              <a:rPr lang="en-US" b="1" dirty="0" err="1"/>
              <a:t>Freki</a:t>
            </a:r>
            <a:r>
              <a:rPr lang="en-US" b="1" dirty="0"/>
              <a:t>-</a:t>
            </a:r>
            <a:r>
              <a:rPr lang="en-US" dirty="0"/>
              <a:t> wolves Odin gives his food to</a:t>
            </a:r>
          </a:p>
          <a:p>
            <a:pPr lvl="1"/>
            <a:r>
              <a:rPr lang="en-US" dirty="0" err="1"/>
              <a:t>Hlidskjalf</a:t>
            </a:r>
            <a:r>
              <a:rPr lang="en-US" dirty="0"/>
              <a:t>-high throne from which Odin can see all the realms</a:t>
            </a:r>
          </a:p>
          <a:p>
            <a:r>
              <a:rPr lang="en-US" dirty="0"/>
              <a:t>Valhalla- Odin’s third hall, the destination of all those who die in combat</a:t>
            </a:r>
          </a:p>
          <a:p>
            <a:r>
              <a:rPr lang="en-US" dirty="0"/>
              <a:t>Stories</a:t>
            </a:r>
          </a:p>
          <a:p>
            <a:pPr lvl="1"/>
            <a:r>
              <a:rPr lang="en-US" dirty="0"/>
              <a:t>Created the world with his brothers </a:t>
            </a:r>
            <a:r>
              <a:rPr lang="en-US" b="1" dirty="0" err="1"/>
              <a:t>Vili</a:t>
            </a:r>
            <a:r>
              <a:rPr lang="en-US" dirty="0"/>
              <a:t> and </a:t>
            </a:r>
            <a:r>
              <a:rPr lang="en-US" b="1" dirty="0" err="1"/>
              <a:t>Ve</a:t>
            </a:r>
            <a:r>
              <a:rPr lang="en-US" dirty="0"/>
              <a:t> out of the body of the giant </a:t>
            </a:r>
            <a:r>
              <a:rPr lang="en-US" b="1" dirty="0"/>
              <a:t>Ymir</a:t>
            </a:r>
            <a:r>
              <a:rPr lang="en-US" dirty="0"/>
              <a:t>, whom they had killed</a:t>
            </a:r>
          </a:p>
          <a:p>
            <a:pPr lvl="1"/>
            <a:r>
              <a:rPr lang="en-US" dirty="0"/>
              <a:t>Gives life to two logs that become the first humans- </a:t>
            </a:r>
            <a:r>
              <a:rPr lang="en-US" b="1" dirty="0"/>
              <a:t>Ask</a:t>
            </a:r>
            <a:r>
              <a:rPr lang="en-US" dirty="0"/>
              <a:t> and </a:t>
            </a:r>
            <a:r>
              <a:rPr lang="en-US" b="1" dirty="0"/>
              <a:t>Embla</a:t>
            </a:r>
          </a:p>
          <a:p>
            <a:pPr lvl="1"/>
            <a:r>
              <a:rPr lang="en-US" b="1" dirty="0"/>
              <a:t>Hung himself from Yggdrasil for nine days while pierced with his own spear </a:t>
            </a:r>
            <a:r>
              <a:rPr lang="en-US" dirty="0"/>
              <a:t>to gain knowledge of the runes</a:t>
            </a:r>
          </a:p>
          <a:p>
            <a:pPr lvl="1"/>
            <a:r>
              <a:rPr lang="en-US" b="1" dirty="0"/>
              <a:t>Gave an eye </a:t>
            </a:r>
            <a:r>
              <a:rPr lang="en-US" dirty="0"/>
              <a:t>to gain knowledge from the </a:t>
            </a:r>
            <a:r>
              <a:rPr lang="en-US" b="1" dirty="0"/>
              <a:t>Well of </a:t>
            </a:r>
            <a:r>
              <a:rPr lang="en-US" b="1" dirty="0" err="1"/>
              <a:t>Mimir</a:t>
            </a:r>
            <a:endParaRPr lang="en-US" b="1" dirty="0"/>
          </a:p>
          <a:p>
            <a:pPr lvl="1"/>
            <a:r>
              <a:rPr lang="en-US" dirty="0"/>
              <a:t>Stole the </a:t>
            </a:r>
            <a:r>
              <a:rPr lang="en-US" b="1" dirty="0"/>
              <a:t>Mead of Poetry </a:t>
            </a:r>
            <a:r>
              <a:rPr lang="en-US" dirty="0"/>
              <a:t>during the events of the </a:t>
            </a:r>
            <a:r>
              <a:rPr lang="en-US" dirty="0" err="1"/>
              <a:t>Aesir</a:t>
            </a:r>
            <a:r>
              <a:rPr lang="en-US" dirty="0"/>
              <a:t>-Vanir War</a:t>
            </a:r>
          </a:p>
          <a:p>
            <a:pPr lvl="1"/>
            <a:r>
              <a:rPr lang="en-US" dirty="0"/>
              <a:t>Will be </a:t>
            </a:r>
            <a:r>
              <a:rPr lang="en-US" b="1" dirty="0"/>
              <a:t>swallowed by Fenrir</a:t>
            </a:r>
            <a:r>
              <a:rPr lang="en-US" dirty="0"/>
              <a:t> at </a:t>
            </a:r>
            <a:r>
              <a:rPr lang="en-US" dirty="0" err="1"/>
              <a:t>Ragnarok</a:t>
            </a:r>
            <a:endParaRPr lang="en-US" dirty="0"/>
          </a:p>
          <a:p>
            <a:pPr lvl="1"/>
            <a:endParaRPr lang="en-US" dirty="0"/>
          </a:p>
          <a:p>
            <a:pPr lvl="1"/>
            <a:endParaRPr lang="en-US" dirty="0"/>
          </a:p>
        </p:txBody>
      </p:sp>
    </p:spTree>
    <p:extLst>
      <p:ext uri="{BB962C8B-B14F-4D97-AF65-F5344CB8AC3E}">
        <p14:creationId xmlns:p14="http://schemas.microsoft.com/office/powerpoint/2010/main" val="1772285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THOR</a:t>
            </a:r>
          </a:p>
        </p:txBody>
      </p:sp>
      <p:sp>
        <p:nvSpPr>
          <p:cNvPr id="3" name="Content Placeholder 2"/>
          <p:cNvSpPr>
            <a:spLocks noGrp="1"/>
          </p:cNvSpPr>
          <p:nvPr>
            <p:ph idx="1"/>
          </p:nvPr>
        </p:nvSpPr>
        <p:spPr>
          <a:xfrm>
            <a:off x="-20782" y="1905000"/>
            <a:ext cx="6752886" cy="2438400"/>
          </a:xfrm>
        </p:spPr>
        <p:txBody>
          <a:bodyPr>
            <a:normAutofit fontScale="85000" lnSpcReduction="20000"/>
          </a:bodyPr>
          <a:lstStyle/>
          <a:p>
            <a:r>
              <a:rPr lang="en-US" sz="1800" dirty="0" err="1"/>
              <a:t>Possesions</a:t>
            </a:r>
            <a:r>
              <a:rPr lang="en-US" sz="1800" dirty="0"/>
              <a:t>:</a:t>
            </a:r>
          </a:p>
          <a:p>
            <a:pPr lvl="1"/>
            <a:r>
              <a:rPr lang="en-US" sz="1800" b="1" dirty="0"/>
              <a:t>Mjolnir-</a:t>
            </a:r>
            <a:r>
              <a:rPr lang="en-US" sz="1800" dirty="0"/>
              <a:t> hammer which can only be handled with one hand</a:t>
            </a:r>
          </a:p>
          <a:p>
            <a:pPr lvl="1"/>
            <a:r>
              <a:rPr lang="en-US" sz="1800" dirty="0" err="1"/>
              <a:t>Megingjord</a:t>
            </a:r>
            <a:r>
              <a:rPr lang="en-US" sz="1800" dirty="0"/>
              <a:t> and </a:t>
            </a:r>
            <a:r>
              <a:rPr lang="en-US" sz="1800" dirty="0" err="1"/>
              <a:t>Jarngreipr</a:t>
            </a:r>
            <a:r>
              <a:rPr lang="en-US" sz="1800" dirty="0"/>
              <a:t>- belt and gloves used to lift Mjolnir</a:t>
            </a:r>
          </a:p>
          <a:p>
            <a:pPr lvl="1"/>
            <a:r>
              <a:rPr lang="en-US" sz="1800" b="1" dirty="0" err="1"/>
              <a:t>Tanngrisnir</a:t>
            </a:r>
            <a:r>
              <a:rPr lang="en-US" sz="1800" dirty="0"/>
              <a:t>  (teeth-barer) and </a:t>
            </a:r>
            <a:r>
              <a:rPr lang="en-US" sz="1800" b="1" dirty="0" err="1"/>
              <a:t>Tanngnjostr</a:t>
            </a:r>
            <a:r>
              <a:rPr lang="en-US" sz="1800" dirty="0"/>
              <a:t> (teeth-grinder)- goats that pulled his chariot, could be killed and eaten, then revived with Mjolnir the next day</a:t>
            </a:r>
          </a:p>
          <a:p>
            <a:pPr lvl="1"/>
            <a:r>
              <a:rPr lang="en-US" sz="1800" b="1" dirty="0" err="1"/>
              <a:t>Thjalfi</a:t>
            </a:r>
            <a:r>
              <a:rPr lang="en-US" sz="1800" dirty="0"/>
              <a:t> and </a:t>
            </a:r>
            <a:r>
              <a:rPr lang="en-US" sz="1800" b="1" dirty="0" err="1"/>
              <a:t>Roskva</a:t>
            </a:r>
            <a:r>
              <a:rPr lang="en-US" sz="1800" b="1" dirty="0"/>
              <a:t>-</a:t>
            </a:r>
            <a:r>
              <a:rPr lang="en-US" sz="1800" dirty="0"/>
              <a:t> his servants, gained after </a:t>
            </a:r>
            <a:r>
              <a:rPr lang="en-US" sz="1800" dirty="0" err="1"/>
              <a:t>Thjalfi</a:t>
            </a:r>
            <a:r>
              <a:rPr lang="en-US" sz="1800" dirty="0"/>
              <a:t> ate the bone marrow of one of the goats, resulting in its lameness upon resurrection</a:t>
            </a:r>
          </a:p>
          <a:p>
            <a:pPr lvl="1"/>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4636"/>
            <a:ext cx="2410691" cy="4120530"/>
          </a:xfrm>
          <a:prstGeom prst="rect">
            <a:avLst/>
          </a:prstGeom>
        </p:spPr>
      </p:pic>
      <p:sp>
        <p:nvSpPr>
          <p:cNvPr id="8" name="Content Placeholder 2">
            <a:extLst>
              <a:ext uri="{FF2B5EF4-FFF2-40B4-BE49-F238E27FC236}">
                <a16:creationId xmlns:a16="http://schemas.microsoft.com/office/drawing/2014/main" xmlns="" id="{F9252CBF-DFFB-43A1-B5B6-AC86901024C9}"/>
              </a:ext>
            </a:extLst>
          </p:cNvPr>
          <p:cNvSpPr txBox="1">
            <a:spLocks/>
          </p:cNvSpPr>
          <p:nvPr/>
        </p:nvSpPr>
        <p:spPr>
          <a:xfrm>
            <a:off x="-20782" y="4070975"/>
            <a:ext cx="9144000" cy="2823468"/>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dirty="0"/>
              <a:t>Stories:</a:t>
            </a:r>
          </a:p>
          <a:p>
            <a:pPr lvl="1"/>
            <a:r>
              <a:rPr lang="en-US" dirty="0"/>
              <a:t>Rivalry with </a:t>
            </a:r>
            <a:r>
              <a:rPr lang="en-US" b="1" dirty="0" err="1"/>
              <a:t>Jormungandr</a:t>
            </a:r>
            <a:endParaRPr lang="en-US" b="1" dirty="0"/>
          </a:p>
          <a:p>
            <a:pPr lvl="2"/>
            <a:r>
              <a:rPr lang="en-US" dirty="0"/>
              <a:t>Went fishing for the world serpent with the giant </a:t>
            </a:r>
            <a:r>
              <a:rPr lang="en-US" b="1" dirty="0" err="1"/>
              <a:t>Hymir</a:t>
            </a:r>
            <a:r>
              <a:rPr lang="en-US" dirty="0"/>
              <a:t> using an ox head, but </a:t>
            </a:r>
            <a:r>
              <a:rPr lang="en-US" dirty="0" err="1"/>
              <a:t>Hymir</a:t>
            </a:r>
            <a:r>
              <a:rPr lang="en-US" dirty="0"/>
              <a:t> cut the line before Thor could kill it with Mjolnir</a:t>
            </a:r>
          </a:p>
          <a:p>
            <a:pPr lvl="2"/>
            <a:r>
              <a:rPr lang="en-US" dirty="0"/>
              <a:t>Will </a:t>
            </a:r>
            <a:r>
              <a:rPr lang="en-US" b="1" dirty="0"/>
              <a:t>kill </a:t>
            </a:r>
            <a:r>
              <a:rPr lang="en-US" b="1" dirty="0" err="1"/>
              <a:t>Jormungandr</a:t>
            </a:r>
            <a:r>
              <a:rPr lang="en-US" b="1" dirty="0"/>
              <a:t> at </a:t>
            </a:r>
            <a:r>
              <a:rPr lang="en-US" b="1" dirty="0" err="1"/>
              <a:t>Ragnarok</a:t>
            </a:r>
            <a:r>
              <a:rPr lang="en-US" dirty="0"/>
              <a:t>, but will die after </a:t>
            </a:r>
            <a:r>
              <a:rPr lang="en-US" b="1" dirty="0"/>
              <a:t>taking nine steps </a:t>
            </a:r>
            <a:r>
              <a:rPr lang="en-US" dirty="0"/>
              <a:t>from the serpent’s venom</a:t>
            </a:r>
          </a:p>
          <a:p>
            <a:pPr lvl="1"/>
            <a:r>
              <a:rPr lang="en-US" dirty="0"/>
              <a:t>Has part of the giant </a:t>
            </a:r>
            <a:r>
              <a:rPr lang="en-US" b="1" dirty="0" err="1"/>
              <a:t>Hrungnir’s</a:t>
            </a:r>
            <a:r>
              <a:rPr lang="en-US" b="1" dirty="0"/>
              <a:t> whetstone lodged in his forehead</a:t>
            </a:r>
          </a:p>
          <a:p>
            <a:pPr lvl="1"/>
            <a:r>
              <a:rPr lang="en-US" dirty="0"/>
              <a:t>Caused the dwarf </a:t>
            </a:r>
            <a:r>
              <a:rPr lang="en-US" b="1" dirty="0" err="1"/>
              <a:t>Alviss</a:t>
            </a:r>
            <a:r>
              <a:rPr lang="en-US" dirty="0"/>
              <a:t> to turn to stone by making him talk all night until he sun rose</a:t>
            </a:r>
          </a:p>
          <a:p>
            <a:pPr lvl="1"/>
            <a:r>
              <a:rPr lang="en-US" dirty="0"/>
              <a:t>At </a:t>
            </a:r>
            <a:r>
              <a:rPr lang="en-US" dirty="0" err="1"/>
              <a:t>Utgard</a:t>
            </a:r>
            <a:r>
              <a:rPr lang="en-US" dirty="0"/>
              <a:t>-Loki’s castle: Failed to lift a cat’s paw, empty a drinking horn, and wrestle an old woman </a:t>
            </a:r>
          </a:p>
          <a:p>
            <a:endParaRPr lang="en-US" sz="1800" dirty="0"/>
          </a:p>
        </p:txBody>
      </p:sp>
    </p:spTree>
    <p:extLst>
      <p:ext uri="{BB962C8B-B14F-4D97-AF65-F5344CB8AC3E}">
        <p14:creationId xmlns:p14="http://schemas.microsoft.com/office/powerpoint/2010/main" val="1957277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HINDU</a:t>
            </a:r>
          </a:p>
        </p:txBody>
      </p:sp>
      <p:sp>
        <p:nvSpPr>
          <p:cNvPr id="3" name="Content Placeholder 2"/>
          <p:cNvSpPr>
            <a:spLocks noGrp="1"/>
          </p:cNvSpPr>
          <p:nvPr>
            <p:ph idx="1"/>
          </p:nvPr>
        </p:nvSpPr>
        <p:spPr>
          <a:xfrm>
            <a:off x="864382" y="2489200"/>
            <a:ext cx="7441418" cy="3530600"/>
          </a:xfrm>
        </p:spPr>
        <p:txBody>
          <a:bodyPr>
            <a:normAutofit/>
          </a:bodyPr>
          <a:lstStyle/>
          <a:p>
            <a:r>
              <a:rPr lang="en-US" dirty="0"/>
              <a:t>Know the </a:t>
            </a:r>
            <a:r>
              <a:rPr lang="en-US" b="1" dirty="0"/>
              <a:t>Trimurti</a:t>
            </a:r>
            <a:r>
              <a:rPr lang="en-US" dirty="0"/>
              <a:t>: Brahma, Vishnu, and Shiva</a:t>
            </a:r>
          </a:p>
          <a:p>
            <a:pPr lvl="1"/>
            <a:r>
              <a:rPr lang="en-US" dirty="0"/>
              <a:t>Also know their wives: </a:t>
            </a:r>
            <a:r>
              <a:rPr lang="en-US" dirty="0" err="1"/>
              <a:t>Saraswati</a:t>
            </a:r>
            <a:r>
              <a:rPr lang="en-US" dirty="0"/>
              <a:t>, Lakshmi, and </a:t>
            </a:r>
            <a:r>
              <a:rPr lang="en-US" dirty="0" err="1"/>
              <a:t>Parvati</a:t>
            </a:r>
            <a:endParaRPr lang="en-US" dirty="0"/>
          </a:p>
          <a:p>
            <a:pPr lvl="1"/>
            <a:r>
              <a:rPr lang="en-US" dirty="0"/>
              <a:t>Know Vishnu’s </a:t>
            </a:r>
            <a:r>
              <a:rPr lang="en-US" b="1" dirty="0"/>
              <a:t>avatars</a:t>
            </a:r>
          </a:p>
          <a:p>
            <a:r>
              <a:rPr lang="en-US" dirty="0"/>
              <a:t>Know the major </a:t>
            </a:r>
            <a:r>
              <a:rPr lang="en-US" b="1" dirty="0"/>
              <a:t>Vedic gods</a:t>
            </a:r>
            <a:r>
              <a:rPr lang="en-US" dirty="0"/>
              <a:t>: </a:t>
            </a:r>
            <a:r>
              <a:rPr lang="en-US" dirty="0" err="1"/>
              <a:t>Indra</a:t>
            </a:r>
            <a:r>
              <a:rPr lang="en-US" dirty="0"/>
              <a:t>, Agni, </a:t>
            </a:r>
            <a:r>
              <a:rPr lang="en-US" dirty="0" err="1"/>
              <a:t>Varuna</a:t>
            </a:r>
            <a:r>
              <a:rPr lang="en-US" dirty="0"/>
              <a:t>, Surya</a:t>
            </a:r>
          </a:p>
          <a:p>
            <a:r>
              <a:rPr lang="en-US" dirty="0"/>
              <a:t>Also know: </a:t>
            </a:r>
            <a:r>
              <a:rPr lang="en-US" b="1" dirty="0" err="1"/>
              <a:t>Ganesha</a:t>
            </a:r>
            <a:r>
              <a:rPr lang="en-US" dirty="0"/>
              <a:t>, Kali, Hanuman, Kama</a:t>
            </a:r>
          </a:p>
          <a:p>
            <a:r>
              <a:rPr lang="en-US" dirty="0"/>
              <a:t>Be familiar with the story of the Churning of the Ocean</a:t>
            </a:r>
          </a:p>
          <a:p>
            <a:r>
              <a:rPr lang="en-US" dirty="0"/>
              <a:t>Recommended texts: the </a:t>
            </a:r>
            <a:r>
              <a:rPr lang="en-US" b="1" dirty="0"/>
              <a:t>Mahabharata</a:t>
            </a:r>
            <a:r>
              <a:rPr lang="en-US" dirty="0"/>
              <a:t>, the </a:t>
            </a:r>
            <a:r>
              <a:rPr lang="en-US" b="1" dirty="0"/>
              <a:t>Ramayana</a:t>
            </a:r>
            <a:r>
              <a:rPr lang="en-US" dirty="0"/>
              <a:t>, the Rig Veda</a:t>
            </a:r>
          </a:p>
        </p:txBody>
      </p:sp>
    </p:spTree>
    <p:extLst>
      <p:ext uri="{BB962C8B-B14F-4D97-AF65-F5344CB8AC3E}">
        <p14:creationId xmlns:p14="http://schemas.microsoft.com/office/powerpoint/2010/main" val="2711451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SHIVA</a:t>
            </a:r>
          </a:p>
        </p:txBody>
      </p:sp>
      <p:sp>
        <p:nvSpPr>
          <p:cNvPr id="3" name="Content Placeholder 2"/>
          <p:cNvSpPr>
            <a:spLocks noGrp="1"/>
          </p:cNvSpPr>
          <p:nvPr>
            <p:ph idx="1"/>
          </p:nvPr>
        </p:nvSpPr>
        <p:spPr>
          <a:xfrm>
            <a:off x="-6927" y="2133600"/>
            <a:ext cx="9150927" cy="4724400"/>
          </a:xfrm>
        </p:spPr>
        <p:txBody>
          <a:bodyPr>
            <a:normAutofit fontScale="85000" lnSpcReduction="10000"/>
          </a:bodyPr>
          <a:lstStyle/>
          <a:p>
            <a:r>
              <a:rPr lang="en-US" sz="1800" dirty="0"/>
              <a:t>In Vedic Myth he is named as </a:t>
            </a:r>
            <a:r>
              <a:rPr lang="en-US" sz="1800" b="1" dirty="0" err="1"/>
              <a:t>Rudra</a:t>
            </a:r>
            <a:endParaRPr lang="en-US" sz="1800" b="1" dirty="0"/>
          </a:p>
          <a:p>
            <a:r>
              <a:rPr lang="en-US" sz="1800" dirty="0"/>
              <a:t>Lives on </a:t>
            </a:r>
            <a:r>
              <a:rPr lang="en-US" sz="1800" b="1" dirty="0"/>
              <a:t>Mt. Kailash</a:t>
            </a:r>
          </a:p>
          <a:p>
            <a:r>
              <a:rPr lang="en-US" sz="1800" dirty="0"/>
              <a:t>consumed </a:t>
            </a:r>
            <a:r>
              <a:rPr lang="en-US" sz="1800" b="1" dirty="0" err="1"/>
              <a:t>Halahala</a:t>
            </a:r>
            <a:r>
              <a:rPr lang="en-US" sz="1800" dirty="0"/>
              <a:t> during the Churning of the Ocean, which turned his </a:t>
            </a:r>
            <a:r>
              <a:rPr lang="en-US" sz="1800" b="1" dirty="0"/>
              <a:t>throat blue</a:t>
            </a:r>
          </a:p>
          <a:p>
            <a:r>
              <a:rPr lang="en-US" sz="1800" dirty="0"/>
              <a:t>rides the white bull </a:t>
            </a:r>
            <a:r>
              <a:rPr lang="en-US" sz="1800" b="1" dirty="0"/>
              <a:t>Nandi</a:t>
            </a:r>
          </a:p>
          <a:p>
            <a:r>
              <a:rPr lang="en-US" sz="1800" dirty="0"/>
              <a:t>symbolized by the phallic </a:t>
            </a:r>
            <a:r>
              <a:rPr lang="en-US" sz="1800" b="1" dirty="0"/>
              <a:t>lingam</a:t>
            </a:r>
            <a:r>
              <a:rPr lang="en-US" sz="1800" dirty="0"/>
              <a:t> in temples</a:t>
            </a:r>
          </a:p>
          <a:p>
            <a:r>
              <a:rPr lang="en-US" sz="1800" dirty="0"/>
              <a:t>Has </a:t>
            </a:r>
            <a:r>
              <a:rPr lang="en-US" sz="1800" b="1" dirty="0"/>
              <a:t>matted hair </a:t>
            </a:r>
            <a:r>
              <a:rPr lang="en-US" sz="1800" dirty="0"/>
              <a:t>from which the </a:t>
            </a:r>
            <a:r>
              <a:rPr lang="en-US" sz="1800" b="1" dirty="0"/>
              <a:t>Ganges</a:t>
            </a:r>
            <a:r>
              <a:rPr lang="en-US" sz="1800" dirty="0"/>
              <a:t> flows</a:t>
            </a:r>
          </a:p>
          <a:p>
            <a:r>
              <a:rPr lang="en-US" sz="1800" dirty="0"/>
              <a:t>head is decorated with the crescent moon</a:t>
            </a:r>
          </a:p>
          <a:p>
            <a:r>
              <a:rPr lang="en-US" dirty="0"/>
              <a:t>he smears his body with </a:t>
            </a:r>
            <a:r>
              <a:rPr lang="en-US" b="1" dirty="0"/>
              <a:t>ashes</a:t>
            </a:r>
            <a:r>
              <a:rPr lang="en-US" dirty="0"/>
              <a:t> (</a:t>
            </a:r>
            <a:r>
              <a:rPr lang="en-US" dirty="0" err="1"/>
              <a:t>bhasma</a:t>
            </a:r>
            <a:r>
              <a:rPr lang="en-US" dirty="0"/>
              <a:t>)- symbolizes humans’ final fate</a:t>
            </a:r>
          </a:p>
          <a:p>
            <a:r>
              <a:rPr lang="en-US" dirty="0"/>
              <a:t>wields the </a:t>
            </a:r>
            <a:r>
              <a:rPr lang="en-US" b="1" dirty="0" err="1"/>
              <a:t>Trishula</a:t>
            </a:r>
            <a:r>
              <a:rPr lang="en-US" dirty="0"/>
              <a:t> trident</a:t>
            </a:r>
          </a:p>
          <a:p>
            <a:r>
              <a:rPr lang="en-US" dirty="0"/>
              <a:t>served by the </a:t>
            </a:r>
            <a:r>
              <a:rPr lang="en-US" b="1" dirty="0" err="1"/>
              <a:t>Ganas</a:t>
            </a:r>
            <a:endParaRPr lang="en-US" b="1" dirty="0"/>
          </a:p>
          <a:p>
            <a:r>
              <a:rPr lang="en-US" dirty="0"/>
              <a:t>wears a garland of snakes- the Nagendra </a:t>
            </a:r>
            <a:r>
              <a:rPr lang="en-US" dirty="0" err="1"/>
              <a:t>Haara</a:t>
            </a:r>
            <a:endParaRPr lang="en-US" dirty="0"/>
          </a:p>
          <a:p>
            <a:r>
              <a:rPr lang="en-US" dirty="0"/>
              <a:t>often depicted in </a:t>
            </a:r>
            <a:r>
              <a:rPr lang="en-US" b="1" dirty="0"/>
              <a:t>Nataraja</a:t>
            </a:r>
            <a:r>
              <a:rPr lang="en-US" dirty="0"/>
              <a:t> form (Lord of the Dance)- steps on the dwarf </a:t>
            </a:r>
            <a:r>
              <a:rPr lang="en-US" b="1" dirty="0" err="1"/>
              <a:t>Apasmara</a:t>
            </a:r>
            <a:r>
              <a:rPr lang="en-US" dirty="0"/>
              <a:t> (aka </a:t>
            </a:r>
            <a:r>
              <a:rPr lang="en-US" dirty="0" err="1"/>
              <a:t>Muyalaka</a:t>
            </a:r>
            <a:r>
              <a:rPr lang="en-US" dirty="0"/>
              <a:t>), asura of ignorance</a:t>
            </a:r>
          </a:p>
          <a:p>
            <a:r>
              <a:rPr lang="en-US" dirty="0"/>
              <a:t>possesses </a:t>
            </a:r>
            <a:r>
              <a:rPr lang="en-US" dirty="0" err="1"/>
              <a:t>Damaru</a:t>
            </a:r>
            <a:r>
              <a:rPr lang="en-US" dirty="0"/>
              <a:t> (a drum) which provides the beat of the universe-shaped like an hourglass</a:t>
            </a:r>
          </a:p>
          <a:p>
            <a:endParaRPr lang="en-US" sz="1800" dirty="0"/>
          </a:p>
          <a:p>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6868" y="34636"/>
            <a:ext cx="2167132" cy="2784764"/>
          </a:xfrm>
          <a:prstGeom prst="rect">
            <a:avLst/>
          </a:prstGeom>
        </p:spPr>
      </p:pic>
    </p:spTree>
    <p:extLst>
      <p:ext uri="{BB962C8B-B14F-4D97-AF65-F5344CB8AC3E}">
        <p14:creationId xmlns:p14="http://schemas.microsoft.com/office/powerpoint/2010/main" val="4023112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26D2C1-CC22-4C95-99C5-64B4BFEEEF80}"/>
              </a:ext>
            </a:extLst>
          </p:cNvPr>
          <p:cNvSpPr>
            <a:spLocks noGrp="1"/>
          </p:cNvSpPr>
          <p:nvPr>
            <p:ph type="title"/>
          </p:nvPr>
        </p:nvSpPr>
        <p:spPr/>
        <p:txBody>
          <a:bodyPr/>
          <a:lstStyle/>
          <a:p>
            <a:r>
              <a:rPr lang="en-US" dirty="0"/>
              <a:t>SHIVA</a:t>
            </a:r>
          </a:p>
        </p:txBody>
      </p:sp>
      <p:sp>
        <p:nvSpPr>
          <p:cNvPr id="3" name="Content Placeholder 2">
            <a:extLst>
              <a:ext uri="{FF2B5EF4-FFF2-40B4-BE49-F238E27FC236}">
                <a16:creationId xmlns:a16="http://schemas.microsoft.com/office/drawing/2014/main" xmlns="" id="{E9818FF3-567B-41DF-B0C3-05A546843BD5}"/>
              </a:ext>
            </a:extLst>
          </p:cNvPr>
          <p:cNvSpPr>
            <a:spLocks noGrp="1"/>
          </p:cNvSpPr>
          <p:nvPr>
            <p:ph idx="1"/>
          </p:nvPr>
        </p:nvSpPr>
        <p:spPr>
          <a:xfrm>
            <a:off x="0" y="2133600"/>
            <a:ext cx="9144000" cy="4724400"/>
          </a:xfrm>
        </p:spPr>
        <p:txBody>
          <a:bodyPr>
            <a:normAutofit fontScale="92500" lnSpcReduction="20000"/>
          </a:bodyPr>
          <a:lstStyle/>
          <a:p>
            <a:pPr fontAlgn="base"/>
            <a:r>
              <a:rPr lang="en-US" dirty="0" err="1"/>
              <a:t>Dakshinamurthy</a:t>
            </a:r>
            <a:r>
              <a:rPr lang="en-US" dirty="0"/>
              <a:t>- aspect of Shiva as a guru- means “one who is facing south”</a:t>
            </a:r>
          </a:p>
          <a:p>
            <a:pPr fontAlgn="base"/>
            <a:r>
              <a:rPr lang="en-US" dirty="0"/>
              <a:t>in the form of </a:t>
            </a:r>
            <a:r>
              <a:rPr lang="en-US" b="1" dirty="0" err="1"/>
              <a:t>Kalantaka</a:t>
            </a:r>
            <a:r>
              <a:rPr lang="en-US" dirty="0"/>
              <a:t> (Ender of Death) he kills </a:t>
            </a:r>
            <a:r>
              <a:rPr lang="en-US" b="1" dirty="0"/>
              <a:t>Yama</a:t>
            </a:r>
            <a:r>
              <a:rPr lang="en-US" dirty="0"/>
              <a:t>, the Lord of Death, when he comes for the soul of Shiva’s devotee </a:t>
            </a:r>
            <a:r>
              <a:rPr lang="en-US" dirty="0" err="1"/>
              <a:t>Markandeya</a:t>
            </a:r>
            <a:endParaRPr lang="en-US" dirty="0"/>
          </a:p>
          <a:p>
            <a:pPr lvl="1" fontAlgn="base"/>
            <a:r>
              <a:rPr lang="en-US" dirty="0" err="1"/>
              <a:t>Markandeya</a:t>
            </a:r>
            <a:r>
              <a:rPr lang="en-US" dirty="0"/>
              <a:t> had been given to his father </a:t>
            </a:r>
            <a:r>
              <a:rPr lang="en-US" dirty="0" err="1"/>
              <a:t>Mrikandu</a:t>
            </a:r>
            <a:r>
              <a:rPr lang="en-US" dirty="0"/>
              <a:t> by Shiva as a virtuous son on the condition that he would only live 16 years</a:t>
            </a:r>
          </a:p>
          <a:p>
            <a:pPr lvl="1" fontAlgn="base"/>
            <a:r>
              <a:rPr lang="en-US" dirty="0"/>
              <a:t>Brahma taught him the </a:t>
            </a:r>
            <a:r>
              <a:rPr lang="en-US" dirty="0" err="1"/>
              <a:t>Mahamrityunjaya</a:t>
            </a:r>
            <a:r>
              <a:rPr lang="en-US" dirty="0"/>
              <a:t> Mantra- a mantra that extends life, and </a:t>
            </a:r>
            <a:r>
              <a:rPr lang="en-US" dirty="0" err="1"/>
              <a:t>Markandeya</a:t>
            </a:r>
            <a:r>
              <a:rPr lang="en-US" dirty="0"/>
              <a:t> worshipped the </a:t>
            </a:r>
            <a:r>
              <a:rPr lang="en-US" dirty="0" err="1"/>
              <a:t>linga</a:t>
            </a:r>
            <a:r>
              <a:rPr lang="en-US" dirty="0"/>
              <a:t>. The other gods pleaded with Shiva to extend his life, and he did</a:t>
            </a:r>
          </a:p>
          <a:p>
            <a:pPr lvl="1" fontAlgn="base"/>
            <a:r>
              <a:rPr lang="en-US" dirty="0"/>
              <a:t>Yama came for </a:t>
            </a:r>
            <a:r>
              <a:rPr lang="en-US" dirty="0" err="1"/>
              <a:t>Markandeya</a:t>
            </a:r>
            <a:r>
              <a:rPr lang="en-US" dirty="0"/>
              <a:t>, but he told Yama that it would be an offense to Shiva</a:t>
            </a:r>
          </a:p>
          <a:p>
            <a:pPr lvl="1" fontAlgn="base"/>
            <a:r>
              <a:rPr lang="en-US" dirty="0"/>
              <a:t>Yama replied that not even Shiva could save him, and threw his lasso around </a:t>
            </a:r>
            <a:r>
              <a:rPr lang="en-US" dirty="0" err="1"/>
              <a:t>Markandeya</a:t>
            </a:r>
            <a:r>
              <a:rPr lang="en-US" dirty="0"/>
              <a:t> as he clung to the </a:t>
            </a:r>
            <a:r>
              <a:rPr lang="en-US" dirty="0" err="1"/>
              <a:t>linga</a:t>
            </a:r>
            <a:endParaRPr lang="en-US" dirty="0"/>
          </a:p>
          <a:p>
            <a:pPr lvl="1" fontAlgn="base"/>
            <a:r>
              <a:rPr lang="en-US" dirty="0"/>
              <a:t>when the lasso touched the </a:t>
            </a:r>
            <a:r>
              <a:rPr lang="en-US" dirty="0" err="1"/>
              <a:t>linga</a:t>
            </a:r>
            <a:r>
              <a:rPr lang="en-US" dirty="0"/>
              <a:t>, Shiva appeared as </a:t>
            </a:r>
            <a:r>
              <a:rPr lang="en-US" dirty="0" err="1"/>
              <a:t>Kalantaka</a:t>
            </a:r>
            <a:r>
              <a:rPr lang="en-US" dirty="0"/>
              <a:t>, smacked Yama with his trident, and </a:t>
            </a:r>
            <a:r>
              <a:rPr lang="en-US" b="1" dirty="0"/>
              <a:t>kicked him in the chest</a:t>
            </a:r>
            <a:r>
              <a:rPr lang="en-US" dirty="0"/>
              <a:t>, killing him</a:t>
            </a:r>
          </a:p>
          <a:p>
            <a:pPr lvl="1" fontAlgn="base"/>
            <a:r>
              <a:rPr lang="en-US" dirty="0"/>
              <a:t>Shiva later had to revive Yama by touching him with his foot as without death, earth became polluted with evil things that wouldn’t die</a:t>
            </a:r>
          </a:p>
          <a:p>
            <a:pPr fontAlgn="base"/>
            <a:r>
              <a:rPr lang="en-US" b="1" dirty="0" err="1"/>
              <a:t>Ardhanari</a:t>
            </a:r>
            <a:r>
              <a:rPr lang="en-US" dirty="0" err="1"/>
              <a:t>svara</a:t>
            </a:r>
            <a:r>
              <a:rPr lang="en-US" dirty="0"/>
              <a:t>- half-male, half female form (split down the middle)</a:t>
            </a:r>
          </a:p>
          <a:p>
            <a:pPr fontAlgn="base"/>
            <a:r>
              <a:rPr lang="en-US" dirty="0"/>
              <a:t>Third Eye</a:t>
            </a:r>
          </a:p>
          <a:p>
            <a:endParaRPr lang="en-US" dirty="0"/>
          </a:p>
        </p:txBody>
      </p:sp>
    </p:spTree>
    <p:extLst>
      <p:ext uri="{BB962C8B-B14F-4D97-AF65-F5344CB8AC3E}">
        <p14:creationId xmlns:p14="http://schemas.microsoft.com/office/powerpoint/2010/main" val="137467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GANESHA</a:t>
            </a:r>
          </a:p>
        </p:txBody>
      </p:sp>
      <p:sp>
        <p:nvSpPr>
          <p:cNvPr id="3" name="Content Placeholder 2"/>
          <p:cNvSpPr>
            <a:spLocks noGrp="1"/>
          </p:cNvSpPr>
          <p:nvPr>
            <p:ph idx="1"/>
          </p:nvPr>
        </p:nvSpPr>
        <p:spPr>
          <a:xfrm>
            <a:off x="13855" y="2057400"/>
            <a:ext cx="9130145" cy="4953000"/>
          </a:xfrm>
        </p:spPr>
        <p:txBody>
          <a:bodyPr>
            <a:normAutofit fontScale="77500" lnSpcReduction="20000"/>
          </a:bodyPr>
          <a:lstStyle/>
          <a:p>
            <a:r>
              <a:rPr lang="en-US" sz="1600" dirty="0"/>
              <a:t>“</a:t>
            </a:r>
            <a:r>
              <a:rPr lang="en-US" sz="1600" b="1" dirty="0"/>
              <a:t>Remover of obstacles</a:t>
            </a:r>
            <a:r>
              <a:rPr lang="en-US" sz="1600" dirty="0"/>
              <a:t>"</a:t>
            </a:r>
          </a:p>
          <a:p>
            <a:r>
              <a:rPr lang="en-US" sz="1600" dirty="0"/>
              <a:t>Son of </a:t>
            </a:r>
            <a:r>
              <a:rPr lang="en-US" sz="1600" b="1" dirty="0"/>
              <a:t>Shiva</a:t>
            </a:r>
            <a:r>
              <a:rPr lang="en-US" sz="1600" dirty="0"/>
              <a:t> and </a:t>
            </a:r>
            <a:r>
              <a:rPr lang="en-US" sz="1600" b="1" dirty="0"/>
              <a:t>Parvati</a:t>
            </a:r>
          </a:p>
          <a:p>
            <a:pPr lvl="1"/>
            <a:r>
              <a:rPr lang="en-US" sz="1400" dirty="0"/>
              <a:t>Created out of </a:t>
            </a:r>
            <a:r>
              <a:rPr lang="en-US" sz="1400" b="1" dirty="0"/>
              <a:t>clay</a:t>
            </a:r>
            <a:r>
              <a:rPr lang="en-US" sz="1400" dirty="0"/>
              <a:t> by Parvati to guard her</a:t>
            </a:r>
          </a:p>
          <a:p>
            <a:pPr lvl="2"/>
            <a:r>
              <a:rPr lang="en-US" sz="1200" dirty="0"/>
              <a:t>Shiva beheaded him when he came between him and Parvati, then replaced his head with an elephant’s</a:t>
            </a:r>
          </a:p>
          <a:p>
            <a:pPr lvl="1"/>
            <a:r>
              <a:rPr lang="en-US" sz="1400" dirty="0"/>
              <a:t>Alternatively, created from Shiva's laughter</a:t>
            </a:r>
          </a:p>
          <a:p>
            <a:pPr lvl="1"/>
            <a:r>
              <a:rPr lang="en-US" sz="1400" dirty="0"/>
              <a:t>In another story he gets his elephant head after Parvati asked Shani to look at her son, and his gaze burned his head off. Vishnu then flew off on Garuda to fetch an elephant head</a:t>
            </a:r>
          </a:p>
          <a:p>
            <a:r>
              <a:rPr lang="en-US" sz="1600" dirty="0"/>
              <a:t>Holds an axe, whip(or noose), lotus, and his broken tusk</a:t>
            </a:r>
          </a:p>
          <a:p>
            <a:pPr lvl="1"/>
            <a:r>
              <a:rPr lang="en-US" sz="1400" dirty="0"/>
              <a:t>Alternatively a mace, discus, shell, and lily</a:t>
            </a:r>
          </a:p>
          <a:p>
            <a:r>
              <a:rPr lang="en-US" sz="1600" dirty="0"/>
              <a:t>Left tusk was severed by </a:t>
            </a:r>
            <a:r>
              <a:rPr lang="en-US" sz="1600" b="1" dirty="0" err="1"/>
              <a:t>Parashurama</a:t>
            </a:r>
            <a:endParaRPr lang="en-US" sz="1600" b="1" dirty="0"/>
          </a:p>
          <a:p>
            <a:pPr lvl="1"/>
            <a:r>
              <a:rPr lang="en-US" sz="1400" dirty="0" err="1"/>
              <a:t>Parashurama</a:t>
            </a:r>
            <a:r>
              <a:rPr lang="en-US" sz="1400" dirty="0"/>
              <a:t> was travelling to the Himalayas to pay homage to Shiva but </a:t>
            </a:r>
            <a:r>
              <a:rPr lang="en-US" sz="1400" dirty="0" err="1"/>
              <a:t>Ganesha</a:t>
            </a:r>
            <a:r>
              <a:rPr lang="en-US" sz="1400" dirty="0"/>
              <a:t> blocked his path</a:t>
            </a:r>
          </a:p>
          <a:p>
            <a:pPr lvl="1"/>
            <a:r>
              <a:rPr lang="en-US" sz="1400" dirty="0" err="1"/>
              <a:t>Parashurama</a:t>
            </a:r>
            <a:r>
              <a:rPr lang="en-US" sz="1400" dirty="0"/>
              <a:t> threw his axe </a:t>
            </a:r>
            <a:r>
              <a:rPr lang="en-US" sz="1400" dirty="0" err="1"/>
              <a:t>Paraśu</a:t>
            </a:r>
            <a:r>
              <a:rPr lang="en-US" sz="1400" dirty="0"/>
              <a:t> at </a:t>
            </a:r>
            <a:r>
              <a:rPr lang="en-US" sz="1400" dirty="0" err="1"/>
              <a:t>Ganesha</a:t>
            </a:r>
            <a:r>
              <a:rPr lang="en-US" sz="1400" dirty="0"/>
              <a:t>, who allowed it to sever his tusk because it was a gift from Shiva</a:t>
            </a:r>
          </a:p>
          <a:p>
            <a:pPr lvl="1"/>
            <a:r>
              <a:rPr lang="en-US" sz="1400" dirty="0" err="1"/>
              <a:t>Ganesha's</a:t>
            </a:r>
            <a:r>
              <a:rPr lang="en-US" sz="1400" dirty="0"/>
              <a:t> mother Parvati flew into a rage, transforming into her omnipotent form </a:t>
            </a:r>
            <a:r>
              <a:rPr lang="en-US" sz="1400" dirty="0" err="1"/>
              <a:t>Durgama</a:t>
            </a:r>
            <a:r>
              <a:rPr lang="en-US" sz="1400" dirty="0"/>
              <a:t>, but Shiva talked her down</a:t>
            </a:r>
          </a:p>
          <a:p>
            <a:pPr lvl="1"/>
            <a:r>
              <a:rPr lang="en-US" sz="1400" dirty="0" err="1"/>
              <a:t>Parashurama</a:t>
            </a:r>
            <a:r>
              <a:rPr lang="en-US" sz="1400" dirty="0"/>
              <a:t> asked her forgiveness, and </a:t>
            </a:r>
            <a:r>
              <a:rPr lang="en-US" sz="1400" dirty="0" err="1"/>
              <a:t>Ganesha</a:t>
            </a:r>
            <a:r>
              <a:rPr lang="en-US" sz="1400" dirty="0"/>
              <a:t> defended him and received </a:t>
            </a:r>
            <a:r>
              <a:rPr lang="en-US" sz="1400" dirty="0" err="1"/>
              <a:t>Paraśu</a:t>
            </a:r>
            <a:endParaRPr lang="en-US" sz="1400" dirty="0"/>
          </a:p>
          <a:p>
            <a:r>
              <a:rPr lang="en-US" sz="1600" dirty="0"/>
              <a:t>Shiva and Parvati challenged him and his brother </a:t>
            </a:r>
            <a:r>
              <a:rPr lang="en-US" sz="1600" b="1" dirty="0"/>
              <a:t>Kartikeya</a:t>
            </a:r>
            <a:r>
              <a:rPr lang="en-US" sz="1600" dirty="0"/>
              <a:t> (aka </a:t>
            </a:r>
            <a:r>
              <a:rPr lang="en-US" sz="1600" dirty="0" err="1"/>
              <a:t>Murugan</a:t>
            </a:r>
            <a:r>
              <a:rPr lang="en-US" sz="1600" dirty="0"/>
              <a:t> or Skanda) to </a:t>
            </a:r>
            <a:r>
              <a:rPr lang="en-US" sz="1600" b="1" dirty="0"/>
              <a:t>race around the world </a:t>
            </a:r>
            <a:r>
              <a:rPr lang="en-US" sz="1600" dirty="0"/>
              <a:t>three times (in some accounts it is for a divine fruit of knowledge from </a:t>
            </a:r>
            <a:r>
              <a:rPr lang="en-US" sz="1600" dirty="0" err="1"/>
              <a:t>Narada</a:t>
            </a:r>
            <a:r>
              <a:rPr lang="en-US" sz="1600" dirty="0"/>
              <a:t>, in others it is to marry Buddhi and Siddhi)</a:t>
            </a:r>
          </a:p>
          <a:p>
            <a:pPr lvl="1"/>
            <a:r>
              <a:rPr lang="en-US" sz="1400" dirty="0"/>
              <a:t>Kartikeya set off on his </a:t>
            </a:r>
            <a:r>
              <a:rPr lang="en-US" sz="1400" b="1" dirty="0"/>
              <a:t>peacock</a:t>
            </a:r>
            <a:r>
              <a:rPr lang="en-US" sz="1400" dirty="0"/>
              <a:t>, and </a:t>
            </a:r>
            <a:r>
              <a:rPr lang="en-US" sz="1400" dirty="0" err="1"/>
              <a:t>Ganesha</a:t>
            </a:r>
            <a:r>
              <a:rPr lang="en-US" sz="1400" dirty="0"/>
              <a:t> realized he couldn't outpace him on his </a:t>
            </a:r>
            <a:r>
              <a:rPr lang="en-US" sz="1400" b="1" dirty="0"/>
              <a:t>mouse</a:t>
            </a:r>
          </a:p>
          <a:p>
            <a:pPr lvl="1"/>
            <a:r>
              <a:rPr lang="en-US" sz="1400" dirty="0"/>
              <a:t>He instead circumnavigates his parents three times, realizing that they are the universe</a:t>
            </a:r>
          </a:p>
          <a:p>
            <a:pPr marL="402336" lvl="1" indent="0">
              <a:buNone/>
            </a:pPr>
            <a:endParaRPr lang="en-US" sz="1400" dirty="0"/>
          </a:p>
          <a:p>
            <a:endParaRPr lang="en-US" sz="1800" dirty="0"/>
          </a:p>
          <a:p>
            <a:endParaRPr lang="en-US" sz="1800" dirty="0"/>
          </a:p>
          <a:p>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6926"/>
            <a:ext cx="2438400" cy="2881376"/>
          </a:xfrm>
          <a:prstGeom prst="rect">
            <a:avLst/>
          </a:prstGeom>
        </p:spPr>
      </p:pic>
    </p:spTree>
    <p:extLst>
      <p:ext uri="{BB962C8B-B14F-4D97-AF65-F5344CB8AC3E}">
        <p14:creationId xmlns:p14="http://schemas.microsoft.com/office/powerpoint/2010/main" val="647816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GANESHA</a:t>
            </a:r>
          </a:p>
        </p:txBody>
      </p:sp>
      <p:sp>
        <p:nvSpPr>
          <p:cNvPr id="3" name="Content Placeholder 2"/>
          <p:cNvSpPr>
            <a:spLocks noGrp="1"/>
          </p:cNvSpPr>
          <p:nvPr>
            <p:ph idx="1"/>
          </p:nvPr>
        </p:nvSpPr>
        <p:spPr>
          <a:xfrm>
            <a:off x="0" y="2148840"/>
            <a:ext cx="9144000" cy="4709160"/>
          </a:xfrm>
        </p:spPr>
        <p:txBody>
          <a:bodyPr>
            <a:normAutofit fontScale="85000" lnSpcReduction="20000"/>
          </a:bodyPr>
          <a:lstStyle/>
          <a:p>
            <a:r>
              <a:rPr lang="en-US" b="1" dirty="0"/>
              <a:t>Feast at </a:t>
            </a:r>
            <a:r>
              <a:rPr lang="en-US" b="1" dirty="0" err="1"/>
              <a:t>Kubera's</a:t>
            </a:r>
            <a:r>
              <a:rPr lang="en-US" b="1" dirty="0"/>
              <a:t> Palace</a:t>
            </a:r>
          </a:p>
          <a:p>
            <a:pPr lvl="1"/>
            <a:r>
              <a:rPr lang="en-US" dirty="0" err="1"/>
              <a:t>Kubera</a:t>
            </a:r>
            <a:r>
              <a:rPr lang="en-US" dirty="0"/>
              <a:t>, god of wealth, invited Shiva to a banquet at his city of </a:t>
            </a:r>
            <a:r>
              <a:rPr lang="en-US" dirty="0" err="1"/>
              <a:t>Alakapuri</a:t>
            </a:r>
            <a:r>
              <a:rPr lang="en-US" dirty="0"/>
              <a:t> to show off his wealth. Shiva declined but offered to send his son in his place, warning </a:t>
            </a:r>
            <a:r>
              <a:rPr lang="en-US" dirty="0" err="1"/>
              <a:t>Kubera</a:t>
            </a:r>
            <a:r>
              <a:rPr lang="en-US" dirty="0"/>
              <a:t> that he had a voracious appetite</a:t>
            </a:r>
          </a:p>
          <a:p>
            <a:pPr lvl="1"/>
            <a:r>
              <a:rPr lang="en-US" dirty="0" err="1"/>
              <a:t>Ganesha</a:t>
            </a:r>
            <a:r>
              <a:rPr lang="en-US" dirty="0"/>
              <a:t> kept eating all the food and then began eating the decorations and furniture</a:t>
            </a:r>
          </a:p>
          <a:p>
            <a:pPr lvl="1"/>
            <a:r>
              <a:rPr lang="en-US" dirty="0" err="1"/>
              <a:t>Kubera</a:t>
            </a:r>
            <a:r>
              <a:rPr lang="en-US" dirty="0"/>
              <a:t> pleaded with him not to eat everything, but </a:t>
            </a:r>
            <a:r>
              <a:rPr lang="en-US" dirty="0" err="1"/>
              <a:t>Ganesha</a:t>
            </a:r>
            <a:r>
              <a:rPr lang="en-US" dirty="0"/>
              <a:t> threatened to eat </a:t>
            </a:r>
            <a:r>
              <a:rPr lang="en-US" dirty="0" err="1"/>
              <a:t>Kubera</a:t>
            </a:r>
            <a:r>
              <a:rPr lang="en-US" dirty="0"/>
              <a:t> if he wasn’t given more food</a:t>
            </a:r>
          </a:p>
          <a:p>
            <a:pPr lvl="1"/>
            <a:r>
              <a:rPr lang="en-US" dirty="0" err="1"/>
              <a:t>Kubera</a:t>
            </a:r>
            <a:r>
              <a:rPr lang="en-US" dirty="0"/>
              <a:t> asked Shiva for help, and Shiva gave him a handful of roasted rice- anything can satisfy </a:t>
            </a:r>
            <a:r>
              <a:rPr lang="en-US" dirty="0" err="1"/>
              <a:t>Ganesha's</a:t>
            </a:r>
            <a:r>
              <a:rPr lang="en-US" dirty="0"/>
              <a:t> appetite if offered with love and humility</a:t>
            </a:r>
          </a:p>
          <a:p>
            <a:pPr lvl="1"/>
            <a:r>
              <a:rPr lang="en-US" dirty="0" err="1"/>
              <a:t>Ganesha</a:t>
            </a:r>
            <a:r>
              <a:rPr lang="en-US" dirty="0"/>
              <a:t> had eaten like half the city before </a:t>
            </a:r>
            <a:r>
              <a:rPr lang="en-US" dirty="0" err="1"/>
              <a:t>Kubera</a:t>
            </a:r>
            <a:r>
              <a:rPr lang="en-US" dirty="0"/>
              <a:t> got back</a:t>
            </a:r>
          </a:p>
          <a:p>
            <a:r>
              <a:rPr lang="en-US" dirty="0"/>
              <a:t>Moon Incident</a:t>
            </a:r>
          </a:p>
          <a:p>
            <a:pPr lvl="1"/>
            <a:r>
              <a:rPr lang="en-US" dirty="0"/>
              <a:t>on the way back from </a:t>
            </a:r>
            <a:r>
              <a:rPr lang="en-US" dirty="0" err="1"/>
              <a:t>Kubera's</a:t>
            </a:r>
            <a:r>
              <a:rPr lang="en-US" dirty="0"/>
              <a:t> feast, a snake scared </a:t>
            </a:r>
            <a:r>
              <a:rPr lang="en-US" dirty="0" err="1"/>
              <a:t>Ganesha's</a:t>
            </a:r>
            <a:r>
              <a:rPr lang="en-US" dirty="0"/>
              <a:t> mouse and he fell off and his </a:t>
            </a:r>
            <a:r>
              <a:rPr lang="en-US" b="1" dirty="0"/>
              <a:t>stomach burst open</a:t>
            </a:r>
            <a:r>
              <a:rPr lang="en-US" dirty="0"/>
              <a:t>, spilling food everywhere</a:t>
            </a:r>
          </a:p>
          <a:p>
            <a:pPr lvl="1"/>
            <a:r>
              <a:rPr lang="en-US" dirty="0" err="1"/>
              <a:t>Ganesha</a:t>
            </a:r>
            <a:r>
              <a:rPr lang="en-US" dirty="0"/>
              <a:t> began putting the food back in, but the </a:t>
            </a:r>
            <a:r>
              <a:rPr lang="en-US" b="1" dirty="0"/>
              <a:t>moon laughed at him</a:t>
            </a:r>
          </a:p>
          <a:p>
            <a:pPr lvl="1"/>
            <a:r>
              <a:rPr lang="en-US" dirty="0" err="1"/>
              <a:t>Ganesha</a:t>
            </a:r>
            <a:r>
              <a:rPr lang="en-US" dirty="0"/>
              <a:t> cursed the moon to never be seen, but the moon begged for mercy, so he made it go through cycles from new to full, and if anyone saw him on </a:t>
            </a:r>
            <a:r>
              <a:rPr lang="en-US" dirty="0" err="1"/>
              <a:t>Ganesha's</a:t>
            </a:r>
            <a:r>
              <a:rPr lang="en-US" dirty="0"/>
              <a:t> birthday, that person won't achieve moksha</a:t>
            </a:r>
          </a:p>
          <a:p>
            <a:pPr lvl="1"/>
            <a:r>
              <a:rPr lang="en-US" dirty="0" err="1"/>
              <a:t>Ganesha</a:t>
            </a:r>
            <a:r>
              <a:rPr lang="en-US" dirty="0"/>
              <a:t> then used the </a:t>
            </a:r>
            <a:r>
              <a:rPr lang="en-US" b="1" dirty="0"/>
              <a:t>snake to tie up his belly</a:t>
            </a:r>
          </a:p>
        </p:txBody>
      </p:sp>
    </p:spTree>
    <p:extLst>
      <p:ext uri="{BB962C8B-B14F-4D97-AF65-F5344CB8AC3E}">
        <p14:creationId xmlns:p14="http://schemas.microsoft.com/office/powerpoint/2010/main" val="2529141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24C40B-B1C1-45F7-B98B-43B40062280C}"/>
              </a:ext>
            </a:extLst>
          </p:cNvPr>
          <p:cNvSpPr>
            <a:spLocks noGrp="1"/>
          </p:cNvSpPr>
          <p:nvPr>
            <p:ph type="title"/>
          </p:nvPr>
        </p:nvSpPr>
        <p:spPr/>
        <p:txBody>
          <a:bodyPr/>
          <a:lstStyle/>
          <a:p>
            <a:r>
              <a:rPr lang="en-US" dirty="0"/>
              <a:t>MAHABHARATA</a:t>
            </a:r>
          </a:p>
        </p:txBody>
      </p:sp>
      <p:sp>
        <p:nvSpPr>
          <p:cNvPr id="3" name="Content Placeholder 2">
            <a:extLst>
              <a:ext uri="{FF2B5EF4-FFF2-40B4-BE49-F238E27FC236}">
                <a16:creationId xmlns:a16="http://schemas.microsoft.com/office/drawing/2014/main" xmlns="" id="{96A7973A-F335-4959-ABFF-0DA1317EA370}"/>
              </a:ext>
            </a:extLst>
          </p:cNvPr>
          <p:cNvSpPr>
            <a:spLocks noGrp="1"/>
          </p:cNvSpPr>
          <p:nvPr>
            <p:ph idx="1"/>
          </p:nvPr>
        </p:nvSpPr>
        <p:spPr>
          <a:xfrm>
            <a:off x="0" y="1981200"/>
            <a:ext cx="9144000" cy="4876800"/>
          </a:xfrm>
        </p:spPr>
        <p:txBody>
          <a:bodyPr>
            <a:normAutofit fontScale="47500" lnSpcReduction="20000"/>
          </a:bodyPr>
          <a:lstStyle/>
          <a:p>
            <a:pPr fontAlgn="base"/>
            <a:r>
              <a:rPr lang="en-US" dirty="0"/>
              <a:t>Written by </a:t>
            </a:r>
            <a:r>
              <a:rPr lang="en-US" b="1" dirty="0"/>
              <a:t>Vyasa</a:t>
            </a:r>
            <a:endParaRPr lang="en-US" dirty="0"/>
          </a:p>
          <a:p>
            <a:pPr fontAlgn="base"/>
            <a:r>
              <a:rPr lang="en-US" dirty="0"/>
              <a:t>Its plot centers on the power struggle between the </a:t>
            </a:r>
            <a:r>
              <a:rPr lang="en-US" b="1" dirty="0" err="1"/>
              <a:t>Kaurava</a:t>
            </a:r>
            <a:r>
              <a:rPr lang="en-US" dirty="0"/>
              <a:t> and </a:t>
            </a:r>
            <a:r>
              <a:rPr lang="en-US" b="1" dirty="0" err="1"/>
              <a:t>Pandava</a:t>
            </a:r>
            <a:r>
              <a:rPr lang="en-US" dirty="0"/>
              <a:t> princes. They fight the </a:t>
            </a:r>
            <a:r>
              <a:rPr lang="en-US" b="1" dirty="0"/>
              <a:t>Kurukshetra</a:t>
            </a:r>
            <a:r>
              <a:rPr lang="en-US" dirty="0"/>
              <a:t> War for the throne of </a:t>
            </a:r>
            <a:r>
              <a:rPr lang="en-US" b="1" dirty="0" err="1"/>
              <a:t>Hastinapura</a:t>
            </a:r>
            <a:r>
              <a:rPr lang="en-US" dirty="0"/>
              <a:t>, the kingdom ruled by the </a:t>
            </a:r>
            <a:r>
              <a:rPr lang="en-US" b="1" dirty="0"/>
              <a:t>Kuru</a:t>
            </a:r>
            <a:r>
              <a:rPr lang="en-US" dirty="0"/>
              <a:t> clan.</a:t>
            </a:r>
          </a:p>
          <a:p>
            <a:pPr fontAlgn="base"/>
            <a:r>
              <a:rPr lang="en-US" dirty="0"/>
              <a:t>As per legend, Vyasa dictates it to </a:t>
            </a:r>
            <a:r>
              <a:rPr lang="en-US" dirty="0" err="1"/>
              <a:t>Ganesha</a:t>
            </a:r>
            <a:r>
              <a:rPr lang="en-US" dirty="0"/>
              <a:t>, who writes it down</a:t>
            </a:r>
          </a:p>
          <a:p>
            <a:r>
              <a:rPr lang="en-US" dirty="0"/>
              <a:t>Divided into </a:t>
            </a:r>
            <a:r>
              <a:rPr lang="en-US" b="1" dirty="0"/>
              <a:t>18 </a:t>
            </a:r>
            <a:r>
              <a:rPr lang="en-US" b="1" dirty="0" err="1"/>
              <a:t>parvas</a:t>
            </a:r>
            <a:r>
              <a:rPr lang="en-US" dirty="0"/>
              <a:t> and 100 sub-</a:t>
            </a:r>
            <a:r>
              <a:rPr lang="en-US" dirty="0" err="1"/>
              <a:t>parvas</a:t>
            </a:r>
            <a:endParaRPr lang="en-US" dirty="0"/>
          </a:p>
          <a:p>
            <a:r>
              <a:rPr lang="en-US" b="1" dirty="0"/>
              <a:t>Bhagavad-Gita</a:t>
            </a:r>
          </a:p>
          <a:p>
            <a:pPr lvl="1" fontAlgn="base"/>
            <a:r>
              <a:rPr lang="en-US" dirty="0"/>
              <a:t>Contained within the Mahabharata</a:t>
            </a:r>
          </a:p>
          <a:p>
            <a:pPr lvl="1" fontAlgn="base"/>
            <a:r>
              <a:rPr lang="en-US" dirty="0"/>
              <a:t>It is the story of </a:t>
            </a:r>
            <a:r>
              <a:rPr lang="en-US" b="1" dirty="0"/>
              <a:t>Krishna </a:t>
            </a:r>
            <a:r>
              <a:rPr lang="en-US" dirty="0"/>
              <a:t>reminding </a:t>
            </a:r>
            <a:r>
              <a:rPr lang="en-US" b="1" dirty="0"/>
              <a:t>Arjuna </a:t>
            </a:r>
            <a:r>
              <a:rPr lang="en-US" dirty="0"/>
              <a:t>of his duty while the two are waiting for the Battle of </a:t>
            </a:r>
            <a:r>
              <a:rPr lang="en-US" b="1" dirty="0"/>
              <a:t>Kurukshetra </a:t>
            </a:r>
            <a:r>
              <a:rPr lang="en-US" dirty="0"/>
              <a:t>to occur</a:t>
            </a:r>
          </a:p>
          <a:p>
            <a:pPr lvl="1" fontAlgn="base"/>
            <a:r>
              <a:rPr lang="en-US" dirty="0"/>
              <a:t>Takes place on the Field of Kuru</a:t>
            </a:r>
          </a:p>
          <a:p>
            <a:pPr lvl="1" fontAlgn="base"/>
            <a:r>
              <a:rPr lang="en-US" dirty="0"/>
              <a:t>Other than Arjuna and Krishna it has two other characters: King </a:t>
            </a:r>
            <a:r>
              <a:rPr lang="en-US" b="1" dirty="0" err="1"/>
              <a:t>Dhritarashtra</a:t>
            </a:r>
            <a:r>
              <a:rPr lang="en-US" b="1" dirty="0"/>
              <a:t> </a:t>
            </a:r>
            <a:r>
              <a:rPr lang="en-US" dirty="0"/>
              <a:t>and his counsellor </a:t>
            </a:r>
            <a:r>
              <a:rPr lang="en-US" b="1" dirty="0"/>
              <a:t>Sanjaya</a:t>
            </a:r>
            <a:endParaRPr lang="en-US" dirty="0"/>
          </a:p>
          <a:p>
            <a:pPr lvl="1" fontAlgn="base"/>
            <a:r>
              <a:rPr lang="en-US" dirty="0"/>
              <a:t>Made up of 18 chapters and is in the sixth </a:t>
            </a:r>
            <a:r>
              <a:rPr lang="en-US" dirty="0" err="1"/>
              <a:t>parva</a:t>
            </a:r>
            <a:r>
              <a:rPr lang="en-US" dirty="0"/>
              <a:t> of the Mahabharata</a:t>
            </a:r>
          </a:p>
          <a:p>
            <a:pPr lvl="1" fontAlgn="base"/>
            <a:r>
              <a:rPr lang="en-US" b="1" dirty="0"/>
              <a:t>Yoga </a:t>
            </a:r>
            <a:r>
              <a:rPr lang="en-US" dirty="0"/>
              <a:t>is an important part of this text</a:t>
            </a:r>
          </a:p>
          <a:p>
            <a:pPr lvl="1" fontAlgn="base"/>
            <a:r>
              <a:rPr lang="en-US" dirty="0"/>
              <a:t>“</a:t>
            </a:r>
            <a:r>
              <a:rPr lang="en-US" b="1" dirty="0"/>
              <a:t>Renouncing Fruits of Works</a:t>
            </a:r>
            <a:r>
              <a:rPr lang="en-US" dirty="0"/>
              <a:t>”</a:t>
            </a:r>
          </a:p>
          <a:p>
            <a:pPr lvl="1" fontAlgn="base"/>
            <a:r>
              <a:rPr lang="en-US" dirty="0"/>
              <a:t>Has a bunch of “</a:t>
            </a:r>
            <a:r>
              <a:rPr lang="en-US" b="1" dirty="0"/>
              <a:t>Religion by</a:t>
            </a:r>
            <a:r>
              <a:rPr lang="en-US" dirty="0"/>
              <a:t>” parts</a:t>
            </a:r>
          </a:p>
          <a:p>
            <a:pPr lvl="1" fontAlgn="base"/>
            <a:r>
              <a:rPr lang="en-US" b="1" dirty="0"/>
              <a:t>“Performance of prescribed duties, but without attachment to results”</a:t>
            </a:r>
          </a:p>
          <a:p>
            <a:pPr lvl="1" fontAlgn="base"/>
            <a:r>
              <a:rPr lang="en-US" dirty="0"/>
              <a:t>Describes absolute reality and its illusory energy as</a:t>
            </a:r>
            <a:r>
              <a:rPr lang="en-US" b="1" dirty="0"/>
              <a:t> Maya</a:t>
            </a:r>
          </a:p>
          <a:p>
            <a:pPr lvl="1" fontAlgn="base"/>
            <a:r>
              <a:rPr lang="en-US" dirty="0"/>
              <a:t>Describes the importance of the </a:t>
            </a:r>
            <a:r>
              <a:rPr lang="en-US" b="1" dirty="0"/>
              <a:t>last thought before death</a:t>
            </a:r>
            <a:endParaRPr lang="en-US" dirty="0"/>
          </a:p>
          <a:p>
            <a:pPr lvl="1" fontAlgn="base"/>
            <a:r>
              <a:rPr lang="en-US" dirty="0"/>
              <a:t>Krishna displays his “</a:t>
            </a:r>
            <a:r>
              <a:rPr lang="en-US" b="1" dirty="0"/>
              <a:t>universal form</a:t>
            </a:r>
            <a:r>
              <a:rPr lang="en-US" dirty="0"/>
              <a:t>;” a form in which he is facing every direction and is really fucking bright</a:t>
            </a:r>
          </a:p>
          <a:p>
            <a:pPr lvl="1" fontAlgn="base"/>
            <a:r>
              <a:rPr lang="en-US" dirty="0"/>
              <a:t>Explains the three modes (</a:t>
            </a:r>
            <a:r>
              <a:rPr lang="en-US" b="1" dirty="0" err="1"/>
              <a:t>Gunas</a:t>
            </a:r>
            <a:r>
              <a:rPr lang="en-US" dirty="0"/>
              <a:t>) if material nature</a:t>
            </a:r>
          </a:p>
          <a:p>
            <a:pPr lvl="1" fontAlgn="base"/>
            <a:r>
              <a:rPr lang="en-US" dirty="0"/>
              <a:t>Krishna describes a </a:t>
            </a:r>
            <a:r>
              <a:rPr lang="en-US" b="1" dirty="0"/>
              <a:t>metaphorical tree</a:t>
            </a:r>
            <a:r>
              <a:rPr lang="en-US" dirty="0"/>
              <a:t> with its roots in Heaven and its foliage on Earth. Said tree should be cut down with an “</a:t>
            </a:r>
            <a:r>
              <a:rPr lang="en-US" b="1" dirty="0"/>
              <a:t>axe of detachment</a:t>
            </a:r>
            <a:r>
              <a:rPr lang="en-US" dirty="0"/>
              <a:t>” after which one can go to his “</a:t>
            </a:r>
            <a:r>
              <a:rPr lang="en-US" b="1" dirty="0"/>
              <a:t>supreme abode</a:t>
            </a:r>
            <a:r>
              <a:rPr lang="en-US" dirty="0"/>
              <a:t>”</a:t>
            </a:r>
          </a:p>
          <a:p>
            <a:pPr lvl="1" fontAlgn="base"/>
            <a:r>
              <a:rPr lang="en-US" dirty="0"/>
              <a:t>Krishna explains how </a:t>
            </a:r>
            <a:r>
              <a:rPr lang="en-US" b="1" dirty="0"/>
              <a:t>eating habits</a:t>
            </a:r>
            <a:r>
              <a:rPr lang="en-US" dirty="0"/>
              <a:t> correspond to the three modes (</a:t>
            </a:r>
            <a:r>
              <a:rPr lang="en-US" dirty="0" err="1"/>
              <a:t>Gunas</a:t>
            </a:r>
            <a:r>
              <a:rPr lang="en-US" dirty="0"/>
              <a:t>)</a:t>
            </a:r>
          </a:p>
          <a:p>
            <a:endParaRPr lang="en-US" dirty="0"/>
          </a:p>
        </p:txBody>
      </p:sp>
    </p:spTree>
    <p:extLst>
      <p:ext uri="{BB962C8B-B14F-4D97-AF65-F5344CB8AC3E}">
        <p14:creationId xmlns:p14="http://schemas.microsoft.com/office/powerpoint/2010/main" val="4103439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SHINTO</a:t>
            </a:r>
          </a:p>
        </p:txBody>
      </p:sp>
      <p:sp>
        <p:nvSpPr>
          <p:cNvPr id="3" name="Content Placeholder 2"/>
          <p:cNvSpPr>
            <a:spLocks noGrp="1"/>
          </p:cNvSpPr>
          <p:nvPr>
            <p:ph idx="1"/>
          </p:nvPr>
        </p:nvSpPr>
        <p:spPr>
          <a:xfrm>
            <a:off x="864382" y="2489200"/>
            <a:ext cx="7060418" cy="3530600"/>
          </a:xfrm>
        </p:spPr>
        <p:txBody>
          <a:bodyPr/>
          <a:lstStyle/>
          <a:p>
            <a:r>
              <a:rPr lang="en-US" dirty="0"/>
              <a:t>Know the major kami: </a:t>
            </a:r>
            <a:r>
              <a:rPr lang="en-US" b="1" dirty="0"/>
              <a:t>Izanagi, Izanami, Susanoo, Amaterasu</a:t>
            </a:r>
          </a:p>
          <a:p>
            <a:r>
              <a:rPr lang="en-US" dirty="0"/>
              <a:t>Also know: Tsukuyomi, Raijin, </a:t>
            </a:r>
            <a:r>
              <a:rPr lang="en-US" dirty="0" err="1"/>
              <a:t>Ryujin</a:t>
            </a:r>
            <a:r>
              <a:rPr lang="en-US" dirty="0"/>
              <a:t>, </a:t>
            </a:r>
            <a:r>
              <a:rPr lang="en-US" dirty="0" err="1"/>
              <a:t>Sarutahiko</a:t>
            </a:r>
            <a:r>
              <a:rPr lang="en-US" dirty="0"/>
              <a:t>, </a:t>
            </a:r>
            <a:r>
              <a:rPr lang="en-US" dirty="0" err="1"/>
              <a:t>Fujin</a:t>
            </a:r>
            <a:r>
              <a:rPr lang="en-US" dirty="0"/>
              <a:t>, </a:t>
            </a:r>
            <a:r>
              <a:rPr lang="en-US" dirty="0" err="1"/>
              <a:t>Okuninushi</a:t>
            </a:r>
            <a:r>
              <a:rPr lang="en-US" dirty="0"/>
              <a:t>, Inari</a:t>
            </a:r>
          </a:p>
          <a:p>
            <a:r>
              <a:rPr lang="en-US" dirty="0"/>
              <a:t>Major story arcs: creation of the world, Izanami’s death, Amaterasu in hiding</a:t>
            </a:r>
          </a:p>
          <a:p>
            <a:r>
              <a:rPr lang="en-US" dirty="0"/>
              <a:t>Recommended texts: the </a:t>
            </a:r>
            <a:r>
              <a:rPr lang="en-US" b="1" dirty="0" err="1"/>
              <a:t>Kojiki</a:t>
            </a:r>
            <a:r>
              <a:rPr lang="en-US" dirty="0"/>
              <a:t>, Nihon </a:t>
            </a:r>
            <a:r>
              <a:rPr lang="en-US" dirty="0" err="1"/>
              <a:t>Shoki</a:t>
            </a:r>
            <a:endParaRPr lang="en-US" dirty="0"/>
          </a:p>
        </p:txBody>
      </p:sp>
    </p:spTree>
    <p:extLst>
      <p:ext uri="{BB962C8B-B14F-4D97-AF65-F5344CB8AC3E}">
        <p14:creationId xmlns:p14="http://schemas.microsoft.com/office/powerpoint/2010/main" val="986317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IZANAGI and IZANAMI</a:t>
            </a:r>
          </a:p>
        </p:txBody>
      </p:sp>
      <p:sp>
        <p:nvSpPr>
          <p:cNvPr id="3" name="Content Placeholder 2"/>
          <p:cNvSpPr>
            <a:spLocks noGrp="1"/>
          </p:cNvSpPr>
          <p:nvPr>
            <p:ph idx="1"/>
          </p:nvPr>
        </p:nvSpPr>
        <p:spPr>
          <a:xfrm>
            <a:off x="0" y="2057400"/>
            <a:ext cx="8991600" cy="4953000"/>
          </a:xfrm>
        </p:spPr>
        <p:txBody>
          <a:bodyPr>
            <a:normAutofit fontScale="92500" lnSpcReduction="20000"/>
          </a:bodyPr>
          <a:lstStyle/>
          <a:p>
            <a:r>
              <a:rPr lang="en-US" sz="1800" dirty="0"/>
              <a:t>Male and female creator gods, respectively, stirred the primordial waters using a spear (</a:t>
            </a:r>
            <a:r>
              <a:rPr lang="en-US" sz="1800" dirty="0" err="1"/>
              <a:t>Amenonuhoko</a:t>
            </a:r>
            <a:r>
              <a:rPr lang="en-US" sz="1800" dirty="0"/>
              <a:t>), the water dripped from the spear created an island</a:t>
            </a:r>
          </a:p>
          <a:p>
            <a:r>
              <a:rPr lang="en-US" sz="1800" dirty="0"/>
              <a:t>They lived on this island and performed a ritual rounding a pole, Izanagi to the left, Izanami to the right, she greets him first, this was performed for having children</a:t>
            </a:r>
          </a:p>
          <a:p>
            <a:r>
              <a:rPr lang="en-US" sz="1800" dirty="0"/>
              <a:t>Two first children were imperfect from incorrect rituals and cast out</a:t>
            </a:r>
          </a:p>
          <a:p>
            <a:pPr lvl="1"/>
            <a:r>
              <a:rPr lang="en-US" sz="1800" dirty="0"/>
              <a:t>First child </a:t>
            </a:r>
            <a:r>
              <a:rPr lang="en-US" sz="1800" b="1" dirty="0"/>
              <a:t>Ebisu-</a:t>
            </a:r>
            <a:r>
              <a:rPr lang="en-US" sz="1800" dirty="0"/>
              <a:t> born a “</a:t>
            </a:r>
            <a:r>
              <a:rPr lang="en-US" sz="1800" b="1" dirty="0"/>
              <a:t>Leech Child</a:t>
            </a:r>
            <a:r>
              <a:rPr lang="en-US" sz="1800" dirty="0"/>
              <a:t>” he later grew legs and a skeleton and became the </a:t>
            </a:r>
            <a:r>
              <a:rPr lang="en-US" sz="1800" b="1" dirty="0"/>
              <a:t>god of fishermen</a:t>
            </a:r>
          </a:p>
          <a:p>
            <a:r>
              <a:rPr lang="en-US" sz="2000" dirty="0"/>
              <a:t>They then birthed the eight main islands of Japan, a paradise ordained for the Japanese people (the creation is called </a:t>
            </a:r>
            <a:r>
              <a:rPr lang="en-US" sz="2000" dirty="0" err="1"/>
              <a:t>kuniumi</a:t>
            </a:r>
            <a:r>
              <a:rPr lang="en-US" sz="2000" dirty="0"/>
              <a:t>)</a:t>
            </a:r>
          </a:p>
          <a:p>
            <a:r>
              <a:rPr lang="en-US" sz="2000" dirty="0"/>
              <a:t>Izanami gives birth to the fire kami </a:t>
            </a:r>
            <a:r>
              <a:rPr lang="en-US" sz="2000" b="1" dirty="0"/>
              <a:t>Kagu-</a:t>
            </a:r>
            <a:r>
              <a:rPr lang="en-US" sz="2000" b="1" dirty="0" err="1"/>
              <a:t>tsuchi</a:t>
            </a:r>
            <a:r>
              <a:rPr lang="en-US" sz="2000" b="1" dirty="0"/>
              <a:t> who burns her to death </a:t>
            </a:r>
            <a:r>
              <a:rPr lang="en-US" sz="2000" dirty="0"/>
              <a:t>(she is buried on Mt. Hiba). Izanagi cuts him into </a:t>
            </a:r>
            <a:r>
              <a:rPr lang="en-US" sz="2000" b="1" dirty="0"/>
              <a:t>eight pieces </a:t>
            </a:r>
            <a:r>
              <a:rPr lang="en-US" sz="2000" dirty="0"/>
              <a:t>with his sword (Totsuka-no-</a:t>
            </a:r>
            <a:r>
              <a:rPr lang="en-US" sz="2000" dirty="0" err="1"/>
              <a:t>Tsurugi</a:t>
            </a:r>
            <a:r>
              <a:rPr lang="en-US" sz="2000" dirty="0"/>
              <a:t> or </a:t>
            </a:r>
            <a:r>
              <a:rPr lang="en-US" sz="2000" dirty="0" err="1"/>
              <a:t>Ame</a:t>
            </a:r>
            <a:r>
              <a:rPr lang="en-US" sz="2000" dirty="0"/>
              <a:t>-no-</a:t>
            </a:r>
            <a:r>
              <a:rPr lang="en-US" sz="2000" dirty="0" err="1"/>
              <a:t>Ohabari</a:t>
            </a:r>
            <a:r>
              <a:rPr lang="en-US" sz="2000" dirty="0"/>
              <a:t> which later becomes Susanoo’s). The pieces become </a:t>
            </a:r>
            <a:r>
              <a:rPr lang="en-US" sz="2000" b="1" dirty="0"/>
              <a:t>volcanoes</a:t>
            </a:r>
            <a:r>
              <a:rPr lang="en-US" sz="2000" dirty="0"/>
              <a:t>, and his blood spawns eight kami</a:t>
            </a:r>
          </a:p>
          <a:p>
            <a:r>
              <a:rPr lang="en-US" sz="2000" dirty="0"/>
              <a:t>Izanagi ventures to </a:t>
            </a:r>
            <a:r>
              <a:rPr lang="en-US" sz="2000" b="1" dirty="0"/>
              <a:t>Yomi-no-</a:t>
            </a:r>
            <a:r>
              <a:rPr lang="en-US" sz="2000" b="1" dirty="0" err="1"/>
              <a:t>kuni</a:t>
            </a:r>
            <a:r>
              <a:rPr lang="en-US" sz="2000" dirty="0"/>
              <a:t> (the underworld) to try to bring Izanami back, but she has </a:t>
            </a:r>
            <a:r>
              <a:rPr lang="en-US" sz="2000" b="1" dirty="0"/>
              <a:t>eaten food there and cannot leave</a:t>
            </a:r>
          </a:p>
          <a:p>
            <a:endParaRPr lang="en-US"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7999" y="1"/>
            <a:ext cx="1793966" cy="2133600"/>
          </a:xfrm>
          <a:prstGeom prst="rect">
            <a:avLst/>
          </a:prstGeom>
        </p:spPr>
      </p:pic>
    </p:spTree>
    <p:extLst>
      <p:ext uri="{BB962C8B-B14F-4D97-AF65-F5344CB8AC3E}">
        <p14:creationId xmlns:p14="http://schemas.microsoft.com/office/powerpoint/2010/main" val="834299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IZANAGI and IZANAMI</a:t>
            </a:r>
          </a:p>
        </p:txBody>
      </p:sp>
      <p:sp>
        <p:nvSpPr>
          <p:cNvPr id="3" name="Content Placeholder 2"/>
          <p:cNvSpPr>
            <a:spLocks noGrp="1"/>
          </p:cNvSpPr>
          <p:nvPr>
            <p:ph idx="1"/>
          </p:nvPr>
        </p:nvSpPr>
        <p:spPr>
          <a:xfrm>
            <a:off x="0" y="2148840"/>
            <a:ext cx="9067800" cy="4709160"/>
          </a:xfrm>
        </p:spPr>
        <p:txBody>
          <a:bodyPr>
            <a:normAutofit/>
          </a:bodyPr>
          <a:lstStyle/>
          <a:p>
            <a:r>
              <a:rPr lang="en-US" dirty="0"/>
              <a:t>Izanagi had promised not to look at her, but </a:t>
            </a:r>
            <a:r>
              <a:rPr lang="en-US" b="1" dirty="0"/>
              <a:t>sets his comb alight </a:t>
            </a:r>
            <a:r>
              <a:rPr lang="en-US" dirty="0"/>
              <a:t>to see her anyway. He sees her rotting, maggot-infested form and runs away. Izanami sends Raijin and the hag(s) </a:t>
            </a:r>
            <a:r>
              <a:rPr lang="en-US" dirty="0" err="1"/>
              <a:t>shikome</a:t>
            </a:r>
            <a:r>
              <a:rPr lang="en-US" dirty="0"/>
              <a:t> after him, but he rolls a boulder over the entrance to Yomi (which is in </a:t>
            </a:r>
            <a:r>
              <a:rPr lang="en-US" dirty="0" err="1"/>
              <a:t>Ifuya</a:t>
            </a:r>
            <a:r>
              <a:rPr lang="en-US" dirty="0"/>
              <a:t> Pass). Izanami avows to kill 1000 of the living every day if he leaves her, and he retorts that 1500 shall be born every day.</a:t>
            </a:r>
          </a:p>
          <a:p>
            <a:r>
              <a:rPr lang="en-US" dirty="0"/>
              <a:t>Izanagi then purified himself of the pollution of Yomi, creating many kami (</a:t>
            </a:r>
            <a:r>
              <a:rPr lang="en-US" dirty="0" err="1"/>
              <a:t>kamiumi</a:t>
            </a:r>
            <a:r>
              <a:rPr lang="en-US" dirty="0"/>
              <a:t>) including Amaterasu, Tsukuyomi, and Susanoo</a:t>
            </a:r>
          </a:p>
          <a:p>
            <a:endParaRPr lang="en-US" dirty="0"/>
          </a:p>
        </p:txBody>
      </p:sp>
    </p:spTree>
    <p:extLst>
      <p:ext uri="{BB962C8B-B14F-4D97-AF65-F5344CB8AC3E}">
        <p14:creationId xmlns:p14="http://schemas.microsoft.com/office/powerpoint/2010/main" val="2156656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AMATERASU</a:t>
            </a:r>
          </a:p>
        </p:txBody>
      </p:sp>
      <p:sp>
        <p:nvSpPr>
          <p:cNvPr id="3" name="Content Placeholder 2"/>
          <p:cNvSpPr>
            <a:spLocks noGrp="1"/>
          </p:cNvSpPr>
          <p:nvPr>
            <p:ph idx="1"/>
          </p:nvPr>
        </p:nvSpPr>
        <p:spPr>
          <a:xfrm>
            <a:off x="0" y="2158779"/>
            <a:ext cx="9220200" cy="4709160"/>
          </a:xfrm>
        </p:spPr>
        <p:txBody>
          <a:bodyPr>
            <a:normAutofit fontScale="92500" lnSpcReduction="20000"/>
          </a:bodyPr>
          <a:lstStyle/>
          <a:p>
            <a:r>
              <a:rPr lang="en-US" sz="1800" dirty="0"/>
              <a:t>Sun goddess, emperor of Japan is descended from her</a:t>
            </a:r>
          </a:p>
          <a:p>
            <a:r>
              <a:rPr lang="en-US" sz="1800" dirty="0"/>
              <a:t>Rubbed from </a:t>
            </a:r>
            <a:r>
              <a:rPr lang="en-US" sz="1800" b="1" dirty="0"/>
              <a:t>Izanagi’s left eye</a:t>
            </a:r>
          </a:p>
          <a:p>
            <a:r>
              <a:rPr lang="en-US" sz="1800" dirty="0"/>
              <a:t>Used to share the sky with her husband Tsukuyomi until he killed the food goddess </a:t>
            </a:r>
            <a:r>
              <a:rPr lang="en-US" sz="1800" b="1" dirty="0"/>
              <a:t>Uke </a:t>
            </a:r>
            <a:r>
              <a:rPr lang="en-US" sz="1800" b="1" dirty="0" err="1"/>
              <a:t>Mochi</a:t>
            </a:r>
            <a:r>
              <a:rPr lang="en-US" sz="1800" dirty="0"/>
              <a:t> out of disgust. She labeled him as evil and separated herself from him, creating day and night</a:t>
            </a:r>
          </a:p>
          <a:p>
            <a:r>
              <a:rPr lang="en-US" dirty="0"/>
              <a:t>When Izanagi ordered Susanoo to leave heaven, he bid her goodbye, but she doubted his sincerity. To prove it, Susanoo proposed a challenge in which they took an object of the other and birthed people from it. </a:t>
            </a:r>
            <a:r>
              <a:rPr lang="en-US" b="1" dirty="0"/>
              <a:t>He birthed five men from her necklace, she birthed three women from his sword</a:t>
            </a:r>
            <a:r>
              <a:rPr lang="en-US" dirty="0"/>
              <a:t>; she claimed victory because her item </a:t>
            </a:r>
            <a:r>
              <a:rPr lang="en-US" b="1" dirty="0"/>
              <a:t>had produced men</a:t>
            </a:r>
            <a:r>
              <a:rPr lang="en-US" dirty="0"/>
              <a:t>.</a:t>
            </a:r>
          </a:p>
          <a:p>
            <a:r>
              <a:rPr lang="en-US" dirty="0"/>
              <a:t>Her </a:t>
            </a:r>
            <a:r>
              <a:rPr lang="en-US" b="1" dirty="0"/>
              <a:t>rice fields were destroyed by Susanoo </a:t>
            </a:r>
            <a:r>
              <a:rPr lang="en-US" dirty="0"/>
              <a:t>when he went on a rampage; he then threw a </a:t>
            </a:r>
            <a:r>
              <a:rPr lang="en-US" b="1" dirty="0"/>
              <a:t>flayed pony at her loom </a:t>
            </a:r>
            <a:r>
              <a:rPr lang="en-US" dirty="0"/>
              <a:t>and killed one of her attendants. She hid in the </a:t>
            </a:r>
            <a:r>
              <a:rPr lang="en-US" b="1" dirty="0"/>
              <a:t>cave </a:t>
            </a:r>
            <a:r>
              <a:rPr lang="en-US" b="1" dirty="0" err="1"/>
              <a:t>Ama</a:t>
            </a:r>
            <a:r>
              <a:rPr lang="en-US" b="1" dirty="0"/>
              <a:t>-no-</a:t>
            </a:r>
            <a:r>
              <a:rPr lang="en-US" b="1" dirty="0" err="1"/>
              <a:t>Iwato</a:t>
            </a:r>
            <a:r>
              <a:rPr lang="en-US" dirty="0"/>
              <a:t>, thus hiding the sun. The goddess of merriment, </a:t>
            </a:r>
            <a:r>
              <a:rPr lang="en-US" dirty="0" err="1"/>
              <a:t>Ame</a:t>
            </a:r>
            <a:r>
              <a:rPr lang="en-US" dirty="0"/>
              <a:t>-no-</a:t>
            </a:r>
            <a:r>
              <a:rPr lang="en-US" dirty="0" err="1"/>
              <a:t>Uzume</a:t>
            </a:r>
            <a:r>
              <a:rPr lang="en-US" dirty="0"/>
              <a:t>, placed a </a:t>
            </a:r>
            <a:r>
              <a:rPr lang="en-US" b="1" dirty="0"/>
              <a:t>mirror</a:t>
            </a:r>
            <a:r>
              <a:rPr lang="en-US" dirty="0"/>
              <a:t> (</a:t>
            </a:r>
            <a:r>
              <a:rPr lang="en-US" dirty="0" err="1"/>
              <a:t>Yata</a:t>
            </a:r>
            <a:r>
              <a:rPr lang="en-US" dirty="0"/>
              <a:t> no </a:t>
            </a:r>
            <a:r>
              <a:rPr lang="en-US" dirty="0" err="1"/>
              <a:t>Kagami</a:t>
            </a:r>
            <a:r>
              <a:rPr lang="en-US" dirty="0"/>
              <a:t>) on a tree outside the cave, then danced on an upturned tub, drumming her feet. She then got naked, which made the other gods laugh, so Amaterasu went out to see what was going on. The ray “dawn” escapes, and Amaterasu is amazed at the beautiful goddess she sees, which is her own reflection in the mirror. While she is astonished, she is grabbed from the cave, which is sealed with a </a:t>
            </a:r>
            <a:r>
              <a:rPr lang="en-US" b="1" dirty="0" err="1"/>
              <a:t>shimenawa</a:t>
            </a:r>
            <a:r>
              <a:rPr lang="en-US" dirty="0"/>
              <a:t> (a type of rope).</a:t>
            </a:r>
          </a:p>
          <a:p>
            <a:endParaRPr lang="en-US" sz="1800" dirty="0"/>
          </a:p>
          <a:p>
            <a:pPr marL="13716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9878"/>
            <a:ext cx="2433913" cy="2556164"/>
          </a:xfrm>
          <a:prstGeom prst="rect">
            <a:avLst/>
          </a:prstGeom>
        </p:spPr>
      </p:pic>
    </p:spTree>
    <p:extLst>
      <p:ext uri="{BB962C8B-B14F-4D97-AF65-F5344CB8AC3E}">
        <p14:creationId xmlns:p14="http://schemas.microsoft.com/office/powerpoint/2010/main" val="1932385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AMATERASU</a:t>
            </a:r>
          </a:p>
        </p:txBody>
      </p:sp>
      <p:sp>
        <p:nvSpPr>
          <p:cNvPr id="3" name="Content Placeholder 2"/>
          <p:cNvSpPr>
            <a:spLocks noGrp="1"/>
          </p:cNvSpPr>
          <p:nvPr>
            <p:ph idx="1"/>
          </p:nvPr>
        </p:nvSpPr>
        <p:spPr>
          <a:xfrm>
            <a:off x="0" y="2514600"/>
            <a:ext cx="9143999" cy="3530600"/>
          </a:xfrm>
        </p:spPr>
        <p:txBody>
          <a:bodyPr/>
          <a:lstStyle/>
          <a:p>
            <a:r>
              <a:rPr lang="en-US" dirty="0"/>
              <a:t>She gave her grandson </a:t>
            </a:r>
            <a:r>
              <a:rPr lang="en-US" b="1" dirty="0" err="1"/>
              <a:t>Ninigi</a:t>
            </a:r>
            <a:r>
              <a:rPr lang="en-US" dirty="0"/>
              <a:t>, the great-grandfather of </a:t>
            </a:r>
            <a:r>
              <a:rPr lang="en-US" b="1" dirty="0" err="1"/>
              <a:t>Jimmu</a:t>
            </a:r>
            <a:r>
              <a:rPr lang="en-US" dirty="0"/>
              <a:t>, first Emperor of Japan, the </a:t>
            </a:r>
            <a:r>
              <a:rPr lang="en-US" b="1" dirty="0"/>
              <a:t>Three Imperial Regalia</a:t>
            </a:r>
            <a:r>
              <a:rPr lang="en-US" dirty="0"/>
              <a:t>: </a:t>
            </a:r>
            <a:r>
              <a:rPr lang="en-US" dirty="0" err="1"/>
              <a:t>Yata</a:t>
            </a:r>
            <a:r>
              <a:rPr lang="en-US" dirty="0"/>
              <a:t> no </a:t>
            </a:r>
            <a:r>
              <a:rPr lang="en-US" dirty="0" err="1"/>
              <a:t>Kagami</a:t>
            </a:r>
            <a:r>
              <a:rPr lang="en-US" dirty="0"/>
              <a:t> (</a:t>
            </a:r>
            <a:r>
              <a:rPr lang="en-US" b="1" dirty="0"/>
              <a:t>mirror</a:t>
            </a:r>
            <a:r>
              <a:rPr lang="en-US" dirty="0"/>
              <a:t>), </a:t>
            </a:r>
            <a:r>
              <a:rPr lang="en-US" dirty="0" err="1"/>
              <a:t>Yasakani</a:t>
            </a:r>
            <a:r>
              <a:rPr lang="en-US" dirty="0"/>
              <a:t> no Magatama (</a:t>
            </a:r>
            <a:r>
              <a:rPr lang="en-US" b="1" dirty="0"/>
              <a:t>jewel</a:t>
            </a:r>
            <a:r>
              <a:rPr lang="en-US" dirty="0"/>
              <a:t>), and </a:t>
            </a:r>
            <a:r>
              <a:rPr lang="en-US" b="1" dirty="0" err="1"/>
              <a:t>Kusanagi</a:t>
            </a:r>
            <a:r>
              <a:rPr lang="en-US" b="1" dirty="0"/>
              <a:t>-no-</a:t>
            </a:r>
            <a:r>
              <a:rPr lang="en-US" b="1" dirty="0" err="1"/>
              <a:t>Tsurugi</a:t>
            </a:r>
            <a:r>
              <a:rPr lang="en-US" dirty="0"/>
              <a:t> (</a:t>
            </a:r>
            <a:r>
              <a:rPr lang="en-US" b="1" dirty="0"/>
              <a:t>sword</a:t>
            </a:r>
            <a:r>
              <a:rPr lang="en-US" dirty="0"/>
              <a:t>)</a:t>
            </a:r>
          </a:p>
          <a:p>
            <a:r>
              <a:rPr lang="en-US" dirty="0"/>
              <a:t>Worshipped at the </a:t>
            </a:r>
            <a:r>
              <a:rPr lang="en-US" b="1" dirty="0" err="1"/>
              <a:t>Ise</a:t>
            </a:r>
            <a:r>
              <a:rPr lang="en-US" dirty="0"/>
              <a:t> </a:t>
            </a:r>
            <a:r>
              <a:rPr lang="en-US" b="1" dirty="0"/>
              <a:t>shrine</a:t>
            </a:r>
          </a:p>
          <a:p>
            <a:pPr lvl="1"/>
            <a:r>
              <a:rPr lang="en-US" dirty="0"/>
              <a:t>Torn down and rebuilt every 20 years</a:t>
            </a:r>
          </a:p>
          <a:p>
            <a:endParaRPr lang="en-US" dirty="0"/>
          </a:p>
        </p:txBody>
      </p:sp>
    </p:spTree>
    <p:extLst>
      <p:ext uri="{BB962C8B-B14F-4D97-AF65-F5344CB8AC3E}">
        <p14:creationId xmlns:p14="http://schemas.microsoft.com/office/powerpoint/2010/main" val="441805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ALSO CHECK OUT</a:t>
            </a:r>
          </a:p>
        </p:txBody>
      </p:sp>
      <p:sp>
        <p:nvSpPr>
          <p:cNvPr id="3" name="Content Placeholder 2"/>
          <p:cNvSpPr>
            <a:spLocks noGrp="1"/>
          </p:cNvSpPr>
          <p:nvPr>
            <p:ph idx="1"/>
          </p:nvPr>
        </p:nvSpPr>
        <p:spPr>
          <a:xfrm>
            <a:off x="864382" y="2489200"/>
            <a:ext cx="7822418" cy="3530600"/>
          </a:xfrm>
        </p:spPr>
        <p:txBody>
          <a:bodyPr/>
          <a:lstStyle/>
          <a:p>
            <a:r>
              <a:rPr lang="en-US" dirty="0"/>
              <a:t>These are just a few of the myth systems commonly tossed up in quizbowl, but expect others you may not be familiar with, especially on higher difficulties like nationals!</a:t>
            </a:r>
          </a:p>
          <a:p>
            <a:r>
              <a:rPr lang="en-US" dirty="0"/>
              <a:t>If you are interested in world myth, check out Irish, </a:t>
            </a:r>
            <a:r>
              <a:rPr lang="en-US" b="1" dirty="0"/>
              <a:t>Finnish</a:t>
            </a:r>
            <a:r>
              <a:rPr lang="en-US" dirty="0"/>
              <a:t> (Kalevala), Russian/Slavic, Native American (esp. Inuit), </a:t>
            </a:r>
            <a:r>
              <a:rPr lang="en-US" b="1" dirty="0"/>
              <a:t>Mayan</a:t>
            </a:r>
            <a:r>
              <a:rPr lang="en-US" dirty="0"/>
              <a:t>, </a:t>
            </a:r>
            <a:r>
              <a:rPr lang="en-US" b="1" dirty="0"/>
              <a:t>Aztec</a:t>
            </a:r>
            <a:r>
              <a:rPr lang="en-US" dirty="0"/>
              <a:t>, Inca, </a:t>
            </a:r>
            <a:r>
              <a:rPr lang="en-US" b="1" dirty="0"/>
              <a:t>Chinese</a:t>
            </a:r>
            <a:r>
              <a:rPr lang="en-US" dirty="0"/>
              <a:t>, Polynesian, and West African</a:t>
            </a:r>
          </a:p>
        </p:txBody>
      </p:sp>
    </p:spTree>
    <p:extLst>
      <p:ext uri="{BB962C8B-B14F-4D97-AF65-F5344CB8AC3E}">
        <p14:creationId xmlns:p14="http://schemas.microsoft.com/office/powerpoint/2010/main" val="743543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1456</TotalTime>
  <Words>5093</Words>
  <Application>Microsoft Office PowerPoint</Application>
  <PresentationFormat>On-screen Show (4:3)</PresentationFormat>
  <Paragraphs>387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Ion Boardroom</vt:lpstr>
      <vt:lpstr>DEITIES AND MAJOR STORY ARCS IN WORLD MYTH</vt:lpstr>
      <vt:lpstr>Studying Myth</vt:lpstr>
      <vt:lpstr>GREEK</vt:lpstr>
      <vt:lpstr>ZEUS</vt:lpstr>
      <vt:lpstr>POSEIDON</vt:lpstr>
      <vt:lpstr>POSEIDON</vt:lpstr>
      <vt:lpstr>HADES</vt:lpstr>
      <vt:lpstr>HADES </vt:lpstr>
      <vt:lpstr>ARES</vt:lpstr>
      <vt:lpstr>ARES</vt:lpstr>
      <vt:lpstr>Dionysus</vt:lpstr>
      <vt:lpstr>Dionysus</vt:lpstr>
      <vt:lpstr>Dionysus</vt:lpstr>
      <vt:lpstr>Dionysus</vt:lpstr>
      <vt:lpstr>EGYPTIAN</vt:lpstr>
      <vt:lpstr>OSIRIS</vt:lpstr>
      <vt:lpstr>ISIS</vt:lpstr>
      <vt:lpstr>SET</vt:lpstr>
      <vt:lpstr>HORUS</vt:lpstr>
      <vt:lpstr>RA</vt:lpstr>
      <vt:lpstr>PTAH</vt:lpstr>
      <vt:lpstr>NORSE</vt:lpstr>
      <vt:lpstr>ODIN</vt:lpstr>
      <vt:lpstr>THOR</vt:lpstr>
      <vt:lpstr>HINDU</vt:lpstr>
      <vt:lpstr>SHIVA</vt:lpstr>
      <vt:lpstr>SHIVA</vt:lpstr>
      <vt:lpstr>GANESHA</vt:lpstr>
      <vt:lpstr>GANESHA</vt:lpstr>
      <vt:lpstr>MAHABHARATA</vt:lpstr>
      <vt:lpstr>SHINTO</vt:lpstr>
      <vt:lpstr>IZANAGI and IZANAMI</vt:lpstr>
      <vt:lpstr>IZANAGI and IZANAMI</vt:lpstr>
      <vt:lpstr>AMATERASU</vt:lpstr>
      <vt:lpstr>AMATERASU</vt:lpstr>
      <vt:lpstr>ALSO CHECK OUT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PANTHEONS</dc:title>
  <dc:creator>Jack Watts</dc:creator>
  <cp:lastModifiedBy>Christopher Gismondi</cp:lastModifiedBy>
  <cp:revision>30</cp:revision>
  <dcterms:created xsi:type="dcterms:W3CDTF">2015-08-01T05:35:14Z</dcterms:created>
  <dcterms:modified xsi:type="dcterms:W3CDTF">2018-08-09T13:51:25Z</dcterms:modified>
</cp:coreProperties>
</file>